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F11"/>
    <a:srgbClr val="526FF5"/>
    <a:srgbClr val="7CC377"/>
    <a:srgbClr val="A8B50A"/>
    <a:srgbClr val="BF1238"/>
    <a:srgbClr val="F89A1E"/>
    <a:srgbClr val="BFCF3E"/>
    <a:srgbClr val="B4C325"/>
    <a:srgbClr val="7E635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532" autoAdjust="0"/>
  </p:normalViewPr>
  <p:slideViewPr>
    <p:cSldViewPr showGuides="1">
      <p:cViewPr>
        <p:scale>
          <a:sx n="38" d="100"/>
          <a:sy n="38" d="100"/>
        </p:scale>
        <p:origin x="3696" y="-1936"/>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0.png"/><Relationship Id="rId47"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40" Type="http://schemas.openxmlformats.org/officeDocument/2006/relationships/image" Target="../media/image38.png"/><Relationship Id="rId45" Type="http://schemas.openxmlformats.org/officeDocument/2006/relationships/image" Target="../media/image4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9.png"/><Relationship Id="rId41"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A1DEBD-C17D-48C2-ACD8-177FCD880922}"/>
                  </a:ext>
                </a:extLst>
              </p:cNvPr>
              <p:cNvSpPr txBox="1"/>
              <p:nvPr/>
            </p:nvSpPr>
            <p:spPr>
              <a:xfrm>
                <a:off x="13403076" y="29271167"/>
                <a:ext cx="11090221" cy="68480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𝑊𝐶</m:t>
                          </m:r>
                        </m:e>
                        <m:sub>
                          <m:r>
                            <a:rPr lang="en-US" sz="2000" b="0" i="1">
                              <a:latin typeface="Cambria Math" panose="02040503050406030204" pitchFamily="18" charset="0"/>
                              <a:ea typeface="Cambria Math" panose="02040503050406030204" pitchFamily="18" charset="0"/>
                            </a:rPr>
                            <m:t>𝑒𝑥𝑡</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𝑐</m:t>
                          </m:r>
                        </m:sub>
                      </m:sSub>
                      <m:d>
                        <m:dPr>
                          <m:ctrlPr>
                            <a:rPr lang="en-US" sz="2000" i="1" smtClean="0">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𝐴𝐶𝑆</m:t>
                                  </m:r>
                                </m:e>
                                <m:sub>
                                  <m:r>
                                    <a:rPr lang="en-US" sz="2000" i="1">
                                      <a:latin typeface="Cambria Math" panose="02040503050406030204" pitchFamily="18" charset="0"/>
                                      <a:ea typeface="Cambria Math" panose="02040503050406030204" pitchFamily="18" charset="0"/>
                                    </a:rPr>
                                    <m:t>𝑋</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𝐴𝐶𝑆</m:t>
                                  </m:r>
                                </m:e>
                                <m:sub>
                                  <m:r>
                                    <a:rPr lang="en-US" sz="2000" i="1">
                                      <a:latin typeface="Cambria Math" panose="02040503050406030204" pitchFamily="18" charset="0"/>
                                      <a:ea typeface="Cambria Math" panose="02040503050406030204" pitchFamily="18" charset="0"/>
                                    </a:rPr>
                                    <m:t>𝑌</m:t>
                                  </m:r>
                                </m:sub>
                              </m:sSub>
                            </m:e>
                          </m:d>
                        </m:e>
                      </m:d>
                      <m:sSub>
                        <m:sSubPr>
                          <m:ctrlPr>
                            <a:rPr lang="fr-FR"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𝑎</m:t>
                          </m:r>
                        </m:sub>
                      </m:sSub>
                      <m:sSub>
                        <m:sSubPr>
                          <m:ctrlPr>
                            <a:rPr lang="fr-FR" sz="2000" i="1" smtClean="0">
                              <a:latin typeface="Cambria Math" panose="02040503050406030204" pitchFamily="18" charset="0"/>
                              <a:ea typeface="Cambria Math" panose="02040503050406030204" pitchFamily="18" charset="0"/>
                            </a:rPr>
                          </m:ctrlPr>
                        </m:sSubPr>
                        <m:e>
                          <m:r>
                            <m:rPr>
                              <m:nor/>
                            </m:rPr>
                            <a:rPr lang="fr-FR" sz="200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i="1">
                                      <a:latin typeface="Cambria Math" panose="02040503050406030204" pitchFamily="18" charset="0"/>
                                      <a:ea typeface="Cambria Math" panose="02040503050406030204" pitchFamily="18" charset="0"/>
                                    </a:rPr>
                                    <m:t>𝑎</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𝑡</m:t>
                                  </m:r>
                                </m:e>
                                <m:sub>
                                  <m:r>
                                    <a:rPr lang="fr-FR" sz="2000" i="1">
                                      <a:latin typeface="Cambria Math" panose="02040503050406030204" pitchFamily="18" charset="0"/>
                                      <a:ea typeface="Cambria Math" panose="02040503050406030204" pitchFamily="18" charset="0"/>
                                    </a:rPr>
                                    <m:t>𝑎</m:t>
                                  </m:r>
                                </m:sub>
                              </m:sSub>
                            </m:e>
                          </m:d>
                        </m:e>
                        <m:sub>
                          <m:r>
                            <a:rPr lang="fr-FR" sz="2000" b="0" i="1" smtClean="0">
                              <a:latin typeface="Cambria Math" panose="02040503050406030204" pitchFamily="18" charset="0"/>
                              <a:ea typeface="Cambria Math" panose="02040503050406030204" pitchFamily="18" charset="0"/>
                            </a:rPr>
                            <m:t>2</m:t>
                          </m:r>
                        </m:sub>
                      </m:sSub>
                      <m:r>
                        <m:rPr>
                          <m:nor/>
                        </m:rPr>
                        <a:rPr lang="fr-FR"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sSub>
                        <m:sSubPr>
                          <m:ctrlPr>
                            <a:rPr lang="fr-FR" sz="2000" i="1" smtClean="0">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𝑏</m:t>
                          </m:r>
                        </m:sub>
                      </m:sSub>
                      <m:sSub>
                        <m:sSubPr>
                          <m:ctrlPr>
                            <a:rPr lang="fr-FR" sz="2000" i="1">
                              <a:latin typeface="Cambria Math" panose="02040503050406030204" pitchFamily="18" charset="0"/>
                              <a:ea typeface="Cambria Math" panose="02040503050406030204" pitchFamily="18" charset="0"/>
                            </a:rPr>
                          </m:ctrlPr>
                        </m:sSubPr>
                        <m:e>
                          <m:r>
                            <m:rPr>
                              <m:nor/>
                            </m:rPr>
                            <a:rPr lang="fr-FR" sz="2000" b="0" smtClean="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b="0" i="1" smtClean="0">
                                      <a:latin typeface="Cambria Math" panose="02040503050406030204" pitchFamily="18" charset="0"/>
                                      <a:ea typeface="Cambria Math" panose="02040503050406030204" pitchFamily="18" charset="0"/>
                                    </a:rPr>
                                    <m:t>𝑏</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𝑡</m:t>
                                  </m:r>
                                </m:e>
                                <m:sub>
                                  <m:r>
                                    <a:rPr lang="fr-FR" sz="2000" b="0" i="1" smtClean="0">
                                      <a:latin typeface="Cambria Math" panose="02040503050406030204" pitchFamily="18" charset="0"/>
                                      <a:ea typeface="Cambria Math" panose="02040503050406030204" pitchFamily="18" charset="0"/>
                                    </a:rPr>
                                    <m:t>𝑏</m:t>
                                  </m:r>
                                </m:sub>
                              </m:sSub>
                            </m:e>
                          </m:d>
                        </m:e>
                        <m:sub>
                          <m:r>
                            <a:rPr lang="fr-FR" sz="2000" i="1">
                              <a:latin typeface="Cambria Math" panose="02040503050406030204" pitchFamily="18" charset="0"/>
                              <a:ea typeface="Cambria Math" panose="02040503050406030204" pitchFamily="18" charset="0"/>
                            </a:rPr>
                            <m:t>2</m:t>
                          </m:r>
                        </m:sub>
                      </m:sSub>
                      <m:r>
                        <m:rPr>
                          <m:nor/>
                        </m:rPr>
                        <a:rPr lang="fr-FR" sz="2000" b="0" smtClean="0">
                          <a:latin typeface="Cambria Math" panose="02040503050406030204" pitchFamily="18" charset="0"/>
                          <a:ea typeface="Cambria Math" panose="02040503050406030204" pitchFamily="18" charset="0"/>
                        </a:rPr>
                        <m:t>)</m:t>
                      </m:r>
                      <m:d>
                        <m:dPr>
                          <m:begChr m:val="|"/>
                          <m:endChr m:val="|"/>
                          <m:ctrlPr>
                            <a:rPr lang="fr-FR" sz="2000" i="1" smtClean="0">
                              <a:latin typeface="Cambria Math" panose="02040503050406030204" pitchFamily="18" charset="0"/>
                              <a:ea typeface="Cambria Math" panose="02040503050406030204" pitchFamily="18" charset="0"/>
                            </a:rPr>
                          </m:ctrlPr>
                        </m:dPr>
                        <m:e>
                          <m:nary>
                            <m:naryPr>
                              <m:chr m:val="∑"/>
                              <m:limLoc m:val="subSup"/>
                              <m:ctrlPr>
                                <a:rPr lang="fr-FR" sz="2000" i="1">
                                  <a:latin typeface="Cambria Math" panose="02040503050406030204" pitchFamily="18" charset="0"/>
                                  <a:ea typeface="Cambria Math" panose="02040503050406030204" pitchFamily="18" charset="0"/>
                                </a:rPr>
                              </m:ctrlPr>
                            </m:naryPr>
                            <m:sub>
                              <m:r>
                                <m:rPr>
                                  <m:brk m:alnAt="25"/>
                                </m:rPr>
                                <a:rPr lang="fr-FR" sz="2000" i="1">
                                  <a:latin typeface="Cambria Math" panose="02040503050406030204" pitchFamily="18" charset="0"/>
                                  <a:ea typeface="Cambria Math" panose="02040503050406030204" pitchFamily="18" charset="0"/>
                                </a:rPr>
                                <m:t>𝑖</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𝑁</m:t>
                              </m:r>
                              <m:r>
                                <a:rPr lang="fr-FR" sz="2000" i="1">
                                  <a:latin typeface="Cambria Math" panose="02040503050406030204" pitchFamily="18" charset="0"/>
                                  <a:ea typeface="Cambria Math" panose="02040503050406030204" pitchFamily="18" charset="0"/>
                                </a:rPr>
                                <m:t>−1</m:t>
                              </m:r>
                            </m:sup>
                            <m:e>
                              <m:nary>
                                <m:naryPr>
                                  <m:chr m:val="∑"/>
                                  <m:limLoc m:val="subSup"/>
                                  <m:ctrlPr>
                                    <a:rPr lang="fr-FR" sz="2000" i="1">
                                      <a:latin typeface="Cambria Math" panose="02040503050406030204" pitchFamily="18" charset="0"/>
                                      <a:ea typeface="Cambria Math" panose="02040503050406030204" pitchFamily="18" charset="0"/>
                                    </a:rPr>
                                  </m:ctrlPr>
                                </m:naryPr>
                                <m:sub>
                                  <m:r>
                                    <m:rPr>
                                      <m:brk m:alnAt="25"/>
                                    </m:rPr>
                                    <a:rPr lang="fr-FR" sz="2000" i="1">
                                      <a:latin typeface="Cambria Math" panose="02040503050406030204" pitchFamily="18" charset="0"/>
                                      <a:ea typeface="Cambria Math" panose="02040503050406030204" pitchFamily="18" charset="0"/>
                                    </a:rPr>
                                    <m:t>𝑗</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𝑀</m:t>
                                  </m:r>
                                  <m:r>
                                    <a:rPr lang="fr-FR" sz="2000" i="1">
                                      <a:latin typeface="Cambria Math" panose="02040503050406030204" pitchFamily="18" charset="0"/>
                                      <a:ea typeface="Cambria Math" panose="02040503050406030204" pitchFamily="18" charset="0"/>
                                    </a:rPr>
                                    <m:t>−1</m:t>
                                  </m:r>
                                </m:sup>
                                <m:e>
                                  <m:sSubSup>
                                    <m:sSubSupPr>
                                      <m:ctrlPr>
                                        <a:rPr lang="fr-FR" sz="2000" i="1">
                                          <a:latin typeface="Cambria Math" panose="02040503050406030204" pitchFamily="18" charset="0"/>
                                          <a:ea typeface="Cambria Math" panose="02040503050406030204" pitchFamily="18" charset="0"/>
                                        </a:rPr>
                                      </m:ctrlPr>
                                    </m:sSubSupPr>
                                    <m:e>
                                      <m:r>
                                        <a:rPr lang="fr-FR" sz="2000" i="1">
                                          <a:latin typeface="Cambria Math" panose="02040503050406030204" pitchFamily="18" charset="0"/>
                                          <a:ea typeface="Cambria Math" panose="02040503050406030204" pitchFamily="18" charset="0"/>
                                        </a:rPr>
                                        <m:t>𝛼</m:t>
                                      </m:r>
                                    </m:e>
                                    <m:sub>
                                      <m:r>
                                        <a:rPr lang="fr-FR" sz="2000" i="1">
                                          <a:latin typeface="Cambria Math" panose="02040503050406030204" pitchFamily="18" charset="0"/>
                                          <a:ea typeface="Cambria Math" panose="02040503050406030204" pitchFamily="18" charset="0"/>
                                        </a:rPr>
                                        <m:t>𝑖</m:t>
                                      </m:r>
                                    </m:sub>
                                    <m:sup>
                                      <m:r>
                                        <a:rPr lang="fr-FR" sz="2000" i="1">
                                          <a:latin typeface="Cambria Math" panose="02040503050406030204" pitchFamily="18" charset="0"/>
                                          <a:ea typeface="Cambria Math" panose="02040503050406030204" pitchFamily="18" charset="0"/>
                                        </a:rPr>
                                        <m:t>𝑇</m:t>
                                      </m:r>
                                    </m:sup>
                                  </m:sSubSup>
                                </m:e>
                              </m:nary>
                            </m:e>
                          </m:nary>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𝐾</m:t>
                              </m:r>
                            </m:e>
                            <m:sub>
                              <m:r>
                                <a:rPr lang="fr-FR" sz="2000" i="1">
                                  <a:latin typeface="Cambria Math" panose="02040503050406030204" pitchFamily="18" charset="0"/>
                                  <a:ea typeface="Cambria Math" panose="02040503050406030204" pitchFamily="18" charset="0"/>
                                </a:rPr>
                                <m:t>𝑔</m:t>
                              </m:r>
                            </m:sub>
                          </m:sSub>
                          <m:sSub>
                            <m:sSubPr>
                              <m:ctrlPr>
                                <a:rPr lang="fr-FR" sz="2000" i="1">
                                  <a:latin typeface="Cambria Math" panose="02040503050406030204" pitchFamily="18" charset="0"/>
                                  <a:ea typeface="Cambria Math" panose="02040503050406030204" pitchFamily="18" charset="0"/>
                                </a:rPr>
                              </m:ctrlPr>
                            </m:sSubPr>
                            <m:e>
                              <m:r>
                                <m:rPr>
                                  <m:nor/>
                                </m:rPr>
                                <a:rPr lang="fr-FR" sz="2000" smtClean="0">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𝑥</m:t>
                                      </m:r>
                                    </m:e>
                                    <m:sub>
                                      <m:r>
                                        <a:rPr lang="fr-FR" sz="2000" i="1">
                                          <a:latin typeface="Cambria Math" panose="02040503050406030204" pitchFamily="18" charset="0"/>
                                          <a:ea typeface="Cambria Math" panose="02040503050406030204" pitchFamily="18" charset="0"/>
                                        </a:rPr>
                                        <m:t>𝑖</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𝑦</m:t>
                                      </m:r>
                                    </m:e>
                                    <m:sub>
                                      <m:r>
                                        <a:rPr lang="fr-FR" sz="2000" i="1">
                                          <a:latin typeface="Cambria Math" panose="02040503050406030204" pitchFamily="18" charset="0"/>
                                          <a:ea typeface="Cambria Math" panose="02040503050406030204" pitchFamily="18" charset="0"/>
                                        </a:rPr>
                                        <m:t>𝑖</m:t>
                                      </m:r>
                                    </m:sub>
                                  </m:sSub>
                                </m:e>
                              </m:d>
                            </m:e>
                            <m:sub>
                              <m:r>
                                <a:rPr lang="fr-FR" sz="2000" i="1">
                                  <a:latin typeface="Cambria Math" panose="02040503050406030204" pitchFamily="18" charset="0"/>
                                  <a:ea typeface="Cambria Math" panose="02040503050406030204" pitchFamily="18" charset="0"/>
                                </a:rPr>
                                <m:t>2</m:t>
                              </m:r>
                            </m:sub>
                          </m:sSub>
                          <m:r>
                            <m:rPr>
                              <m:nor/>
                            </m:rPr>
                            <a:rPr lang="fr-FR" sz="2000">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𝛽</m:t>
                              </m:r>
                            </m:e>
                            <m:sub>
                              <m:r>
                                <a:rPr lang="fr-FR" sz="2000" i="1">
                                  <a:latin typeface="Cambria Math" panose="02040503050406030204" pitchFamily="18" charset="0"/>
                                  <a:ea typeface="Cambria Math" panose="02040503050406030204" pitchFamily="18" charset="0"/>
                                </a:rPr>
                                <m:t>𝑗</m:t>
                              </m:r>
                            </m:sub>
                          </m:sSub>
                        </m:e>
                      </m:d>
                    </m:oMath>
                  </m:oMathPara>
                </a14:m>
                <a:endParaRPr lang="en-US" sz="2000" i="1" dirty="0">
                  <a:latin typeface="Cambria Math" panose="02040503050406030204" pitchFamily="18" charset="0"/>
                  <a:ea typeface="Cambria Math" panose="02040503050406030204" pitchFamily="18"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8A1DEBD-C17D-48C2-ACD8-177FCD880922}"/>
                  </a:ext>
                </a:extLst>
              </p:cNvPr>
              <p:cNvSpPr txBox="1">
                <a:spLocks noRot="1" noChangeAspect="1" noMove="1" noResize="1" noEditPoints="1" noAdjustHandles="1" noChangeArrowheads="1" noChangeShapeType="1" noTextEdit="1"/>
              </p:cNvSpPr>
              <p:nvPr/>
            </p:nvSpPr>
            <p:spPr>
              <a:xfrm>
                <a:off x="13403076" y="29271167"/>
                <a:ext cx="11090221" cy="684803"/>
              </a:xfrm>
              <a:prstGeom prst="rect">
                <a:avLst/>
              </a:prstGeom>
              <a:blipFill>
                <a:blip r:embed="rId2"/>
                <a:stretch>
                  <a:fillRect t="-156364" b="-22727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9B56D48-9218-894C-9EE0-7DEEC5944039}"/>
              </a:ext>
            </a:extLst>
          </p:cNvPr>
          <p:cNvSpPr/>
          <p:nvPr/>
        </p:nvSpPr>
        <p:spPr bwMode="auto">
          <a:xfrm>
            <a:off x="32237257" y="35536173"/>
            <a:ext cx="2926594" cy="661480"/>
          </a:xfrm>
          <a:prstGeom prst="rect">
            <a:avLst/>
          </a:prstGeom>
          <a:solidFill>
            <a:srgbClr val="EF8F11">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529022"/>
            <a:ext cx="26571520" cy="1938992"/>
          </a:xfrm>
          <a:prstGeom prst="rect">
            <a:avLst/>
          </a:prstGeom>
          <a:noFill/>
        </p:spPr>
        <p:txBody>
          <a:bodyPr wrap="square" rtlCol="0">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[0]</a:t>
            </a:r>
          </a:p>
          <a:p>
            <a:pPr algn="just"/>
            <a:r>
              <a:rPr lang="en-US" sz="2000" dirty="0">
                <a:latin typeface="Tahoma" panose="020B0604030504040204" pitchFamily="34" charset="0"/>
                <a:ea typeface="Tahoma" panose="020B0604030504040204" pitchFamily="34" charset="0"/>
                <a:cs typeface="Tahoma" panose="020B0604030504040204" pitchFamily="34" charset="0"/>
              </a:rPr>
              <a:t>[1]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[2] A. Delmonte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Tractograms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[3]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Tractograms”,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[5] D. Wassermann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3"/>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5"/>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6"/>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Université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7"/>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8"/>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9"/>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10"/>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1"/>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2"/>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4865905"/>
            <a:ext cx="8693598"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latin typeface="Tahoma" panose="020B0604030504040204" pitchFamily="34" charset="0"/>
                <a:ea typeface="Tahoma" panose="020B0604030504040204" pitchFamily="34" charset="0"/>
                <a:cs typeface="Tahoma" panose="020B0604030504040204" pitchFamily="34" charset="0"/>
              </a:rPr>
              <a:t>582</a:t>
            </a:r>
            <a:endParaRPr lang="en-US" sz="3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2419105"/>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45467" y="87713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21574135"/>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9491073" y="6144969"/>
            <a:ext cx="6197153"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the uncertainty of fibers to belong to a bundle, in terms of spatial, connectivity and trajectory information (e.g. anterior of Amygdala).</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4758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700845" y="6188309"/>
            <a:ext cx="28233979"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White matter fiber bundles are often described using qualitative spatial relationships (e.g. anterior of Amygdala) </a:t>
            </a:r>
            <a:r>
              <a:rPr lang="en-US" sz="3600" dirty="0">
                <a:solidFill>
                  <a:srgbClr val="FF0000"/>
                </a:solidFill>
              </a:rPr>
              <a:t>[0]</a:t>
            </a:r>
            <a:r>
              <a:rPr lang="en-US" sz="3600" dirty="0"/>
              <a:t>. We propose to model their inherent vagueness using the theory of fuzzy sets. Furthermore, to cope with the high redundancy of tractograms and ease interpretation, we introduce an interactive navigation and exploration technique based on a multi-resolution representation.</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3412093"/>
            <a:ext cx="18434267" cy="2862322"/>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The interactive analysis helped neurosurgeons to better understand the structure of the bundles and find an optimal ACS threshold for the segmentation of IFOF and UF.</a:t>
            </a:r>
          </a:p>
          <a:p>
            <a:pPr marL="571500" indent="-571500" algn="just">
              <a:buFont typeface="Arial" panose="020B0604020202020204" pitchFamily="34" charset="0"/>
              <a:buChar char="•"/>
            </a:pPr>
            <a:r>
              <a:rPr lang="en-US" sz="3600" dirty="0"/>
              <a:t>A smaller fiber dispersion, compared to state-of-the-art methods, can be observed.</a:t>
            </a:r>
          </a:p>
          <a:p>
            <a:pPr marL="571500" indent="-571500" algn="just">
              <a:buFont typeface="Arial" panose="020B0604020202020204" pitchFamily="34" charset="0"/>
              <a:buChar char="•"/>
            </a:pPr>
            <a:r>
              <a:rPr lang="en-US" sz="3600" dirty="0"/>
              <a:t>ACS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3">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4"/>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888414"/>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979893"/>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p:sp>
        <p:nvSpPr>
          <p:cNvPr id="4" name="TextBox 3">
            <a:extLst>
              <a:ext uri="{FF2B5EF4-FFF2-40B4-BE49-F238E27FC236}">
                <a16:creationId xmlns:a16="http://schemas.microsoft.com/office/drawing/2014/main" id="{E8EFA138-89DA-624A-8CBC-132B89F26079}"/>
              </a:ext>
            </a:extLst>
          </p:cNvPr>
          <p:cNvSpPr txBox="1"/>
          <p:nvPr/>
        </p:nvSpPr>
        <p:spPr>
          <a:xfrm>
            <a:off x="31384557" y="27330045"/>
            <a:ext cx="5499465" cy="4524315"/>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p:txBody>
      </p:sp>
      <p:sp>
        <p:nvSpPr>
          <p:cNvPr id="10" name="Rectangle 9">
            <a:extLst>
              <a:ext uri="{FF2B5EF4-FFF2-40B4-BE49-F238E27FC236}">
                <a16:creationId xmlns:a16="http://schemas.microsoft.com/office/drawing/2014/main" id="{A9924B64-92C3-AD46-AD0E-8E12BD4B563A}"/>
              </a:ext>
            </a:extLst>
          </p:cNvPr>
          <p:cNvSpPr/>
          <p:nvPr/>
        </p:nvSpPr>
        <p:spPr>
          <a:xfrm>
            <a:off x="-9481047" y="15298091"/>
            <a:ext cx="6187127" cy="6740307"/>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fiber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4864496" y="28706451"/>
            <a:ext cx="3979770" cy="2501305"/>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534696" y="13349299"/>
            <a:ext cx="11573538" cy="7637116"/>
            <a:chOff x="16024231" y="11315498"/>
            <a:chExt cx="12910594" cy="9085604"/>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31" y="11315498"/>
              <a:ext cx="12910594" cy="7651141"/>
              <a:chOff x="11159850" y="9827402"/>
              <a:chExt cx="12931263"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50" y="9827402"/>
                <a:ext cx="12931263" cy="6953543"/>
                <a:chOff x="11159850" y="9827402"/>
                <a:chExt cx="12931263"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3268084" y="9855618"/>
                  <a:ext cx="2093443"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7106008" y="9855618"/>
                  <a:ext cx="215768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1183507" y="9827402"/>
                  <a:ext cx="2183202" cy="916842"/>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603126" y="11658257"/>
                  <a:ext cx="1974383"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1006098" y="15146942"/>
                  <a:ext cx="1167209" cy="859706"/>
                </a:xfrm>
                <a:prstGeom prst="rect">
                  <a:avLst/>
                </a:prstGeom>
                <a:noFill/>
              </p:spPr>
              <p:txBody>
                <a:bodyPr wrap="square" rtlCol="0">
                  <a:spAutoFit/>
                </a:bodyPr>
                <a:lstStyle/>
                <a:p>
                  <a:pPr algn="just"/>
                  <a:r>
                    <a:rPr lang="en-US" sz="4400" b="1" dirty="0">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7569511" y="19192804"/>
              <a:ext cx="10871680" cy="12082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Fibers of interest can be selected via an ACS 		  based thresholding operation.</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663998" y="22980785"/>
            <a:ext cx="11436857" cy="8219531"/>
            <a:chOff x="1126306" y="21833929"/>
            <a:chExt cx="11565450" cy="8311949"/>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6306" y="21833929"/>
              <a:ext cx="11565450" cy="7549661"/>
              <a:chOff x="9745058" y="5804644"/>
              <a:chExt cx="16579786"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5058" y="5804644"/>
                <a:ext cx="15735488" cy="10795412"/>
                <a:chOff x="9602183" y="9833719"/>
                <a:chExt cx="15735488"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184312" y="13104369"/>
                  <a:ext cx="1681344"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254943" y="17561098"/>
                  <a:ext cx="1532791"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787441" y="29643166"/>
              <a:ext cx="7651205" cy="50271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fiber bundles visualization</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21047212" y="32419105"/>
            <a:ext cx="7084587" cy="6766611"/>
            <a:chOff x="20213214" y="31319836"/>
            <a:chExt cx="8821936" cy="8425983"/>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1485013" y="39076966"/>
              <a:ext cx="6278336" cy="668853"/>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45251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205906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21304325"/>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331873"/>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31734764" y="20412582"/>
            <a:ext cx="5001905"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9481047" y="38558652"/>
            <a:ext cx="3993118" cy="618630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73" name="Rectangle 172">
            <a:extLst>
              <a:ext uri="{FF2B5EF4-FFF2-40B4-BE49-F238E27FC236}">
                <a16:creationId xmlns:a16="http://schemas.microsoft.com/office/drawing/2014/main" id="{C8867E38-AFEB-1340-AFCF-09C9A3277430}"/>
              </a:ext>
            </a:extLst>
          </p:cNvPr>
          <p:cNvSpPr/>
          <p:nvPr/>
        </p:nvSpPr>
        <p:spPr>
          <a:xfrm rot="16200000">
            <a:off x="28883321" y="28814660"/>
            <a:ext cx="1997919" cy="400110"/>
          </a:xfrm>
          <a:prstGeom prst="rect">
            <a:avLst/>
          </a:prstGeom>
        </p:spPr>
        <p:txBody>
          <a:bodyPr wrap="non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April 8-11, 2019</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cxnSp>
        <p:nvCxnSpPr>
          <p:cNvPr id="176" name="Straight Connector 175">
            <a:extLst>
              <a:ext uri="{FF2B5EF4-FFF2-40B4-BE49-F238E27FC236}">
                <a16:creationId xmlns:a16="http://schemas.microsoft.com/office/drawing/2014/main" id="{A0932194-1845-2942-A96C-CA0EE432996C}"/>
              </a:ext>
            </a:extLst>
          </p:cNvPr>
          <p:cNvCxnSpPr>
            <a:cxnSpLocks/>
          </p:cNvCxnSpPr>
          <p:nvPr/>
        </p:nvCxnSpPr>
        <p:spPr bwMode="auto">
          <a:xfrm flipV="1">
            <a:off x="16145718" y="9779919"/>
            <a:ext cx="0" cy="10181802"/>
          </a:xfrm>
          <a:prstGeom prst="line">
            <a:avLst/>
          </a:prstGeom>
          <a:solidFill>
            <a:schemeClr val="accent1"/>
          </a:solidFill>
          <a:ln w="9525" cap="flat" cmpd="sng" algn="ctr">
            <a:solidFill>
              <a:srgbClr val="BF1238"/>
            </a:solidFill>
            <a:prstDash val="lgDash"/>
            <a:round/>
            <a:headEnd type="none" w="med" len="med"/>
            <a:tailEnd type="none" w="med" len="med"/>
          </a:ln>
          <a:effectLst/>
        </p:spPr>
      </p:cxnSp>
      <p:sp>
        <p:nvSpPr>
          <p:cNvPr id="48" name="TextBox 47">
            <a:extLst>
              <a:ext uri="{FF2B5EF4-FFF2-40B4-BE49-F238E27FC236}">
                <a16:creationId xmlns:a16="http://schemas.microsoft.com/office/drawing/2014/main" id="{AD85436B-0A70-094F-9DC4-033754ACA0B4}"/>
              </a:ext>
            </a:extLst>
          </p:cNvPr>
          <p:cNvSpPr txBox="1"/>
          <p:nvPr/>
        </p:nvSpPr>
        <p:spPr>
          <a:xfrm>
            <a:off x="32873119" y="17305524"/>
            <a:ext cx="11692203" cy="1200329"/>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An anatomical coherence score (ACS) is assigned to each fiber combining the fuzzy spatial relations.</a:t>
            </a:r>
          </a:p>
        </p:txBody>
      </p:sp>
      <p:sp>
        <p:nvSpPr>
          <p:cNvPr id="179" name="TextBox 178">
            <a:extLst>
              <a:ext uri="{FF2B5EF4-FFF2-40B4-BE49-F238E27FC236}">
                <a16:creationId xmlns:a16="http://schemas.microsoft.com/office/drawing/2014/main" id="{1A0DAE94-B43B-4243-982C-5040179BB414}"/>
              </a:ext>
            </a:extLst>
          </p:cNvPr>
          <p:cNvSpPr txBox="1"/>
          <p:nvPr/>
        </p:nvSpPr>
        <p:spPr>
          <a:xfrm>
            <a:off x="-9310448" y="22966286"/>
            <a:ext cx="6016528" cy="8402300"/>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To cope with the high redundancy of tractograms and ease interpretation we introduce an interactive navigation and exploration technique based on a multi-resolution brain fiber representation [3].</a:t>
            </a:r>
          </a:p>
        </p:txBody>
      </p:sp>
      <p:sp>
        <p:nvSpPr>
          <p:cNvPr id="51" name="Rectangle 50">
            <a:extLst>
              <a:ext uri="{FF2B5EF4-FFF2-40B4-BE49-F238E27FC236}">
                <a16:creationId xmlns:a16="http://schemas.microsoft.com/office/drawing/2014/main" id="{CA3133B1-FD2F-B944-8B5B-4E6598FFF8B4}"/>
              </a:ext>
            </a:extLst>
          </p:cNvPr>
          <p:cNvSpPr/>
          <p:nvPr/>
        </p:nvSpPr>
        <p:spPr>
          <a:xfrm>
            <a:off x="-10122245" y="31592029"/>
            <a:ext cx="6606071" cy="4031873"/>
          </a:xfrm>
          <a:prstGeom prst="rect">
            <a:avLst/>
          </a:prstGeom>
        </p:spPr>
        <p:txBody>
          <a:bodyPr wrap="square">
            <a:spAutoFit/>
          </a:bodyPr>
          <a:lstStyle/>
          <a:p>
            <a:pPr marL="571500" indent="-571500" algn="just">
              <a:buFont typeface="Arial" panose="020B0604020202020204" pitchFamily="34" charset="0"/>
              <a:buChar char="•"/>
            </a:pPr>
            <a:r>
              <a:rPr lang="en-US" sz="3200" dirty="0"/>
              <a:t>Compared to </a:t>
            </a:r>
            <a:r>
              <a:rPr lang="en-US" sz="3200" i="1" dirty="0"/>
              <a:t>WMQL</a:t>
            </a:r>
            <a:r>
              <a:rPr lang="en-US" sz="3200" dirty="0"/>
              <a:t> [4] and manual segmentation, our technique presents less scattered fibers, especially in the areas connecting the temporal and frontal lobe, as shown in the dispersion colormap of figure 3.</a:t>
            </a:r>
          </a:p>
        </p:txBody>
      </p:sp>
      <p:sp>
        <p:nvSpPr>
          <p:cNvPr id="54" name="TextBox 53">
            <a:extLst>
              <a:ext uri="{FF2B5EF4-FFF2-40B4-BE49-F238E27FC236}">
                <a16:creationId xmlns:a16="http://schemas.microsoft.com/office/drawing/2014/main" id="{DFB24911-1B66-5040-8DED-ABA1A4A02A42}"/>
              </a:ext>
            </a:extLst>
          </p:cNvPr>
          <p:cNvSpPr txBox="1"/>
          <p:nvPr/>
        </p:nvSpPr>
        <p:spPr>
          <a:xfrm>
            <a:off x="700846" y="9779919"/>
            <a:ext cx="14939250"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Bundles are defined as a logic combination of spatial (</a:t>
            </a:r>
            <a:r>
              <a:rPr lang="en-US" sz="3600" i="1" dirty="0">
                <a:latin typeface="Tahoma" panose="020B0604030504040204" pitchFamily="34" charset="0"/>
                <a:ea typeface="Tahoma" panose="020B0604030504040204" pitchFamily="34" charset="0"/>
                <a:cs typeface="Tahoma" panose="020B0604030504040204" pitchFamily="34" charset="0"/>
              </a:rPr>
              <a:t>anterior of</a:t>
            </a:r>
            <a:r>
              <a:rPr lang="en-US" sz="3600" dirty="0">
                <a:latin typeface="Tahoma" panose="020B0604030504040204" pitchFamily="34" charset="0"/>
                <a:ea typeface="Tahoma" panose="020B0604030504040204" pitchFamily="34" charset="0"/>
                <a:cs typeface="Tahoma" panose="020B0604030504040204" pitchFamily="34" charset="0"/>
              </a:rPr>
              <a:t>, …), connectivity (</a:t>
            </a:r>
            <a:r>
              <a:rPr lang="en-US" sz="3600" i="1" dirty="0">
                <a:latin typeface="Tahoma" panose="020B0604030504040204" pitchFamily="34" charset="0"/>
                <a:ea typeface="Tahoma" panose="020B0604030504040204" pitchFamily="34" charset="0"/>
                <a:cs typeface="Tahoma" panose="020B0604030504040204" pitchFamily="34" charset="0"/>
              </a:rPr>
              <a:t>endpoint in</a:t>
            </a:r>
            <a:r>
              <a:rPr lang="en-US" dirty="0"/>
              <a:t>, …)</a:t>
            </a:r>
            <a:r>
              <a:rPr lang="en-US" sz="3600" dirty="0">
                <a:latin typeface="Tahoma" panose="020B0604030504040204" pitchFamily="34" charset="0"/>
                <a:ea typeface="Tahoma" panose="020B0604030504040204" pitchFamily="34" charset="0"/>
                <a:cs typeface="Tahoma" panose="020B0604030504040204" pitchFamily="34" charset="0"/>
              </a:rPr>
              <a:t> and trajectory (</a:t>
            </a:r>
            <a:r>
              <a:rPr lang="en-US" sz="3600" i="1" dirty="0">
                <a:latin typeface="Tahoma" panose="020B0604030504040204" pitchFamily="34" charset="0"/>
                <a:ea typeface="Tahoma" panose="020B0604030504040204" pitchFamily="34" charset="0"/>
                <a:cs typeface="Tahoma" panose="020B0604030504040204" pitchFamily="34" charset="0"/>
              </a:rPr>
              <a:t>crossing,</a:t>
            </a:r>
            <a:r>
              <a:rPr lang="en-US" sz="3600" dirty="0">
                <a:latin typeface="Tahoma" panose="020B0604030504040204" pitchFamily="34" charset="0"/>
                <a:ea typeface="Tahoma" panose="020B0604030504040204" pitchFamily="34" charset="0"/>
                <a:cs typeface="Tahoma" panose="020B0604030504040204" pitchFamily="34" charset="0"/>
              </a:rPr>
              <a:t> …) relations.</a:t>
            </a:r>
          </a:p>
        </p:txBody>
      </p:sp>
      <p:sp>
        <p:nvSpPr>
          <p:cNvPr id="180" name="TextBox 179">
            <a:extLst>
              <a:ext uri="{FF2B5EF4-FFF2-40B4-BE49-F238E27FC236}">
                <a16:creationId xmlns:a16="http://schemas.microsoft.com/office/drawing/2014/main" id="{5722880B-A4DC-104D-9917-5C3C817C338C}"/>
              </a:ext>
            </a:extLst>
          </p:cNvPr>
          <p:cNvSpPr txBox="1"/>
          <p:nvPr/>
        </p:nvSpPr>
        <p:spPr>
          <a:xfrm>
            <a:off x="663779" y="11247985"/>
            <a:ext cx="14976317" cy="3416320"/>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Every voxel </a:t>
            </a:r>
            <a:r>
              <a:rPr lang="en-US" sz="3600" i="1" dirty="0">
                <a:latin typeface="Tahoma" panose="020B0604030504040204" pitchFamily="34" charset="0"/>
                <a:ea typeface="Tahoma" panose="020B0604030504040204" pitchFamily="34" charset="0"/>
                <a:cs typeface="Tahoma" panose="020B0604030504040204" pitchFamily="34" charset="0"/>
              </a:rPr>
              <a:t>P</a:t>
            </a:r>
            <a:r>
              <a:rPr lang="en-US" sz="3600" dirty="0">
                <a:latin typeface="Tahoma" panose="020B0604030504040204" pitchFamily="34" charset="0"/>
                <a:ea typeface="Tahoma" panose="020B0604030504040204" pitchFamily="34" charset="0"/>
                <a:cs typeface="Tahoma" panose="020B0604030504040204" pitchFamily="34" charset="0"/>
              </a:rPr>
              <a:t> in the space is assigned a membership value </a:t>
            </a:r>
            <a:r>
              <a:rPr lang="el-GR" dirty="0"/>
              <a:t>μ</a:t>
            </a:r>
            <a:r>
              <a:rPr lang="en-US" sz="3600" dirty="0">
                <a:latin typeface="Tahoma" panose="020B0604030504040204" pitchFamily="34" charset="0"/>
                <a:ea typeface="Tahoma" panose="020B0604030504040204" pitchFamily="34" charset="0"/>
                <a:cs typeface="Tahoma" panose="020B0604030504040204" pitchFamily="34" charset="0"/>
              </a:rPr>
              <a:t> describing the degree of satisfaction of the combined relations. A FS score is computed for each fiber (with endpoints </a:t>
            </a:r>
            <a:r>
              <a:rPr lang="en-US" sz="3600" i="1" dirty="0">
                <a:latin typeface="Tahoma" panose="020B0604030504040204" pitchFamily="34" charset="0"/>
                <a:ea typeface="Tahoma" panose="020B0604030504040204" pitchFamily="34" charset="0"/>
                <a:cs typeface="Tahoma" panose="020B0604030504040204" pitchFamily="34" charset="0"/>
              </a:rPr>
              <a:t>f)</a:t>
            </a:r>
            <a:r>
              <a:rPr lang="en-US" sz="3600" dirty="0">
                <a:latin typeface="Tahoma" panose="020B0604030504040204" pitchFamily="34" charset="0"/>
                <a:ea typeface="Tahoma" panose="020B0604030504040204" pitchFamily="34" charset="0"/>
                <a:cs typeface="Tahoma" panose="020B0604030504040204" pitchFamily="34" charset="0"/>
              </a:rPr>
              <a:t> as the weighted average of </a:t>
            </a:r>
            <a:r>
              <a:rPr lang="el-GR" sz="3600" dirty="0"/>
              <a:t>μ </a:t>
            </a:r>
            <a:r>
              <a:rPr lang="en-US" sz="3600" dirty="0">
                <a:latin typeface="Tahoma" panose="020B0604030504040204" pitchFamily="34" charset="0"/>
                <a:ea typeface="Tahoma" panose="020B0604030504040204" pitchFamily="34" charset="0"/>
                <a:cs typeface="Tahoma" panose="020B0604030504040204" pitchFamily="34" charset="0"/>
              </a:rPr>
              <a:t>values of the voxels the fiber passes through.</a:t>
            </a:r>
          </a:p>
          <a:p>
            <a:pPr algn="just"/>
            <a:br>
              <a:rPr lang="en-US" sz="3600" dirty="0">
                <a:latin typeface="Tahoma" panose="020B0604030504040204" pitchFamily="34" charset="0"/>
                <a:ea typeface="Tahoma" panose="020B0604030504040204" pitchFamily="34" charset="0"/>
                <a:cs typeface="Tahoma" panose="020B0604030504040204" pitchFamily="34" charset="0"/>
              </a:rPr>
            </a:b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D262B9B0-4FD6-964C-BDF6-CC90B09D8BE5}"/>
              </a:ext>
            </a:extLst>
          </p:cNvPr>
          <p:cNvSpPr/>
          <p:nvPr/>
        </p:nvSpPr>
        <p:spPr>
          <a:xfrm>
            <a:off x="-9508185" y="36126140"/>
            <a:ext cx="5992012" cy="2234458"/>
          </a:xfrm>
          <a:prstGeom prst="rect">
            <a:avLst/>
          </a:prstGeom>
        </p:spPr>
        <p:txBody>
          <a:bodyPr wrap="square">
            <a:spAutoFit/>
          </a:bodyPr>
          <a:lstStyle/>
          <a:p>
            <a:r>
              <a:rPr lang="fr-FR" dirty="0" err="1">
                <a:latin typeface="Helvetica" pitchFamily="2" charset="0"/>
              </a:rPr>
              <a:t>assigns</a:t>
            </a:r>
            <a:r>
              <a:rPr lang="fr-FR" dirty="0">
                <a:latin typeface="Helvetica" pitchFamily="2" charset="0"/>
              </a:rPr>
              <a:t> to </a:t>
            </a:r>
            <a:r>
              <a:rPr lang="fr-FR" dirty="0" err="1">
                <a:latin typeface="Helvetica" pitchFamily="2" charset="0"/>
              </a:rPr>
              <a:t>every</a:t>
            </a:r>
            <a:r>
              <a:rPr lang="fr-FR" dirty="0">
                <a:latin typeface="Helvetica" pitchFamily="2" charset="0"/>
              </a:rPr>
              <a:t> point P in the</a:t>
            </a:r>
          </a:p>
          <a:p>
            <a:r>
              <a:rPr lang="fr-FR" dirty="0" err="1">
                <a:latin typeface="Helvetica" pitchFamily="2" charset="0"/>
              </a:rPr>
              <a:t>space</a:t>
            </a:r>
            <a:r>
              <a:rPr lang="fr-FR" dirty="0">
                <a:latin typeface="Helvetica" pitchFamily="2" charset="0"/>
              </a:rPr>
              <a:t> the </a:t>
            </a:r>
            <a:r>
              <a:rPr lang="fr-FR" dirty="0" err="1">
                <a:latin typeface="Helvetica" pitchFamily="2" charset="0"/>
              </a:rPr>
              <a:t>degree</a:t>
            </a:r>
            <a:r>
              <a:rPr lang="fr-FR" dirty="0">
                <a:latin typeface="Helvetica" pitchFamily="2" charset="0"/>
              </a:rPr>
              <a:t> of </a:t>
            </a:r>
            <a:r>
              <a:rPr lang="fr-FR" dirty="0" err="1">
                <a:latin typeface="Helvetica" pitchFamily="2" charset="0"/>
              </a:rPr>
              <a:t>being</a:t>
            </a:r>
            <a:r>
              <a:rPr lang="fr-FR" dirty="0">
                <a:latin typeface="Helvetica" pitchFamily="2" charset="0"/>
              </a:rPr>
              <a:t> in direction  </a:t>
            </a:r>
            <a:r>
              <a:rPr lang="fr-FR" dirty="0" err="1">
                <a:latin typeface="Helvetica" pitchFamily="2" charset="0"/>
              </a:rPr>
              <a:t>with</a:t>
            </a:r>
            <a:r>
              <a:rPr lang="fr-FR" dirty="0">
                <a:latin typeface="Helvetica" pitchFamily="2" charset="0"/>
              </a:rPr>
              <a:t> respect to R.</a:t>
            </a:r>
            <a:endParaRPr lang="fr-FR" dirty="0">
              <a:effectLst/>
              <a:latin typeface="Helvetica" pitchFamily="2"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25A481-6039-4021-9DE6-60299047ED15}"/>
                  </a:ext>
                </a:extLst>
              </p:cNvPr>
              <p:cNvSpPr txBox="1"/>
              <p:nvPr/>
            </p:nvSpPr>
            <p:spPr>
              <a:xfrm>
                <a:off x="3182396" y="19207325"/>
                <a:ext cx="6490238" cy="714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dirty="0" smtClean="0">
                              <a:latin typeface="Cambria Math" panose="02040503050406030204" pitchFamily="18" charset="0"/>
                              <a:ea typeface="Tahoma" panose="020B0604030504040204" pitchFamily="34" charset="0"/>
                              <a:cs typeface="Tahoma" panose="020B0604030504040204" pitchFamily="34" charset="0"/>
                            </a:rPr>
                          </m:ctrlPr>
                        </m:sSubSupPr>
                        <m:e>
                          <m:r>
                            <m:rPr>
                              <m:sty m:val="p"/>
                            </m:rPr>
                            <a:rPr lang="fr-FR" sz="2400" i="0" dirty="0" smtClean="0">
                              <a:latin typeface="Cambria Math" panose="02040503050406030204" pitchFamily="18" charset="0"/>
                              <a:ea typeface="Cambria Math" panose="02040503050406030204" pitchFamily="18" charset="0"/>
                              <a:cs typeface="Tahoma" panose="020B0604030504040204" pitchFamily="34" charset="0"/>
                            </a:rPr>
                            <m:t>μ</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α</m:t>
                          </m:r>
                        </m:sub>
                        <m:sup>
                          <m:r>
                            <m:rPr>
                              <m:sty m:val="p"/>
                            </m:rPr>
                            <a:rPr lang="fr-FR" sz="2400" b="0" i="0" dirty="0" smtClean="0">
                              <a:latin typeface="Cambria Math" panose="02040503050406030204" pitchFamily="18" charset="0"/>
                              <a:ea typeface="Tahoma" panose="020B0604030504040204" pitchFamily="34" charset="0"/>
                              <a:cs typeface="Tahoma" panose="020B0604030504040204" pitchFamily="34" charset="0"/>
                            </a:rPr>
                            <m:t>R</m:t>
                          </m:r>
                        </m:sup>
                      </m:sSubSup>
                      <m:r>
                        <m:rPr>
                          <m:nor/>
                        </m:rPr>
                        <a:rPr lang="el-GR" sz="2400" dirty="0">
                          <a:latin typeface="Tahoma" panose="020B0604030504040204" pitchFamily="34" charset="0"/>
                          <a:ea typeface="Tahoma" panose="020B0604030504040204" pitchFamily="34" charset="0"/>
                          <a:cs typeface="Tahoma" panose="020B0604030504040204" pitchFamily="34" charset="0"/>
                        </a:rPr>
                        <m:t>(</m:t>
                      </m:r>
                      <m:r>
                        <m:rPr>
                          <m:nor/>
                        </m:rPr>
                        <a:rPr lang="fr-FR" sz="2400" dirty="0">
                          <a:latin typeface="Tahoma" panose="020B0604030504040204" pitchFamily="34" charset="0"/>
                          <a:ea typeface="Tahoma" panose="020B0604030504040204" pitchFamily="34" charset="0"/>
                          <a:cs typeface="Tahoma" panose="020B0604030504040204" pitchFamily="34" charset="0"/>
                        </a:rPr>
                        <m:t>P</m:t>
                      </m:r>
                      <m:r>
                        <m:rPr>
                          <m:nor/>
                        </m:rPr>
                        <a:rPr lang="fr-FR" sz="2400" dirty="0">
                          <a:latin typeface="Tahoma" panose="020B0604030504040204" pitchFamily="34" charset="0"/>
                          <a:ea typeface="Tahoma" panose="020B0604030504040204" pitchFamily="34" charset="0"/>
                          <a:cs typeface="Tahoma" panose="020B0604030504040204" pitchFamily="34" charset="0"/>
                        </a:rPr>
                        <m:t>) = </m:t>
                      </m:r>
                      <m:sSub>
                        <m:sSubPr>
                          <m:ctrlPr>
                            <a:rPr lang="fr-FR" sz="24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𝑚𝑎𝑥</m:t>
                          </m:r>
                        </m:e>
                        <m:sub/>
                      </m:sSub>
                      <m:r>
                        <m:rPr>
                          <m:nor/>
                        </m:rPr>
                        <a:rPr lang="fr-FR" sz="2400" dirty="0">
                          <a:latin typeface="Tahoma" panose="020B0604030504040204" pitchFamily="34" charset="0"/>
                          <a:ea typeface="Tahoma" panose="020B0604030504040204" pitchFamily="34" charset="0"/>
                          <a:cs typeface="Tahoma" panose="020B0604030504040204" pitchFamily="34" charset="0"/>
                        </a:rPr>
                        <m:t>(0,</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smtClean="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b="0" i="0" dirty="0" smtClean="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m:t>
                      </m:r>
                      <m:r>
                        <m:rPr>
                          <m:nor/>
                        </m:rPr>
                        <a:rPr lang="fr-FR" sz="2400" dirty="0">
                          <a:latin typeface="Tahoma" panose="020B0604030504040204" pitchFamily="34" charset="0"/>
                          <a:ea typeface="Tahoma" panose="020B0604030504040204" pitchFamily="34" charset="0"/>
                          <a:cs typeface="Tahoma" panose="020B0604030504040204" pitchFamily="34" charset="0"/>
                        </a:rPr>
                        <m:t>g</m:t>
                      </m:r>
                      <m:r>
                        <m:rPr>
                          <m:nor/>
                        </m:rPr>
                        <a:rPr lang="fr-FR" sz="2400" dirty="0">
                          <a:latin typeface="Tahoma" panose="020B0604030504040204" pitchFamily="34" charset="0"/>
                          <a:ea typeface="Tahoma" panose="020B0604030504040204" pitchFamily="34" charset="0"/>
                          <a:cs typeface="Tahoma" panose="020B0604030504040204" pitchFamily="34" charset="0"/>
                        </a:rPr>
                        <m:t>(</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a:latin typeface="Cambria Math" panose="02040503050406030204" pitchFamily="18" charset="0"/>
                              <a:ea typeface="Cambria Math" panose="02040503050406030204" pitchFamily="18" charset="0"/>
                              <a:cs typeface="Tahoma" panose="020B0604030504040204" pitchFamily="34" charset="0"/>
                            </a:rPr>
                            <m:t>min</m:t>
                          </m:r>
                        </m:sub>
                      </m:sSub>
                      <m:r>
                        <m:rPr>
                          <m:nor/>
                        </m:rPr>
                        <a:rPr lang="fr-FR" sz="2400" dirty="0">
                          <a:latin typeface="Tahoma" panose="020B0604030504040204" pitchFamily="34" charset="0"/>
                          <a:ea typeface="Tahoma" panose="020B0604030504040204" pitchFamily="34" charset="0"/>
                          <a:cs typeface="Tahoma" panose="020B0604030504040204" pitchFamily="34" charset="0"/>
                        </a:rPr>
                        <m:t>) = </m:t>
                      </m:r>
                      <m:f>
                        <m:fPr>
                          <m:ctrlPr>
                            <a:rPr lang="el-GR" sz="2400" i="1" dirty="0" smtClean="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2400" dirty="0">
                              <a:latin typeface="Tahoma" panose="020B0604030504040204" pitchFamily="34" charset="0"/>
                              <a:ea typeface="Tahoma" panose="020B0604030504040204" pitchFamily="34" charset="0"/>
                              <a:cs typeface="Tahoma" panose="020B0604030504040204" pitchFamily="34" charset="0"/>
                            </a:rPr>
                            <m:t>1−2</m:t>
                          </m:r>
                          <m:sSub>
                            <m:sSubPr>
                              <m:ctrlPr>
                                <a:rPr lang="el-GR" sz="2400" i="1" dirty="0">
                                  <a:latin typeface="Cambria Math" panose="02040503050406030204" pitchFamily="18" charset="0"/>
                                  <a:ea typeface="Cambria Math" panose="02040503050406030204" pitchFamily="18" charset="0"/>
                                  <a:cs typeface="Tahoma" panose="020B0604030504040204" pitchFamily="34" charset="0"/>
                                </a:rPr>
                              </m:ctrlPr>
                            </m:sSubPr>
                            <m:e>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β</m:t>
                              </m:r>
                            </m:e>
                            <m:sub>
                              <m:r>
                                <m:rPr>
                                  <m:sty m:val="p"/>
                                </m:rPr>
                                <a:rPr lang="fr-FR" sz="2400" i="0" dirty="0">
                                  <a:latin typeface="Cambria Math" panose="02040503050406030204" pitchFamily="18" charset="0"/>
                                  <a:ea typeface="Cambria Math" panose="02040503050406030204" pitchFamily="18" charset="0"/>
                                  <a:cs typeface="Tahoma" panose="020B0604030504040204" pitchFamily="34" charset="0"/>
                                </a:rPr>
                                <m:t>min</m:t>
                              </m:r>
                            </m:sub>
                          </m:sSub>
                        </m:num>
                        <m:den>
                          <m:r>
                            <m:rPr>
                              <m:sty m:val="p"/>
                            </m:rPr>
                            <a:rPr lang="el-GR" sz="2400" i="0" dirty="0">
                              <a:latin typeface="Cambria Math" panose="02040503050406030204" pitchFamily="18" charset="0"/>
                              <a:ea typeface="Cambria Math" panose="02040503050406030204" pitchFamily="18" charset="0"/>
                              <a:cs typeface="Tahoma" panose="020B0604030504040204" pitchFamily="34" charset="0"/>
                            </a:rPr>
                            <m:t>π</m:t>
                          </m:r>
                        </m:den>
                      </m:f>
                    </m:oMath>
                  </m:oMathPara>
                </a14:m>
                <a:endParaRPr lang="fr-FR" sz="2800" dirty="0"/>
              </a:p>
            </p:txBody>
          </p:sp>
        </mc:Choice>
        <mc:Fallback>
          <p:sp>
            <p:nvSpPr>
              <p:cNvPr id="2" name="TextBox 1">
                <a:extLst>
                  <a:ext uri="{FF2B5EF4-FFF2-40B4-BE49-F238E27FC236}">
                    <a16:creationId xmlns:a16="http://schemas.microsoft.com/office/drawing/2014/main" id="{3525A481-6039-4021-9DE6-60299047ED15}"/>
                  </a:ext>
                </a:extLst>
              </p:cNvPr>
              <p:cNvSpPr txBox="1">
                <a:spLocks noRot="1" noChangeAspect="1" noMove="1" noResize="1" noEditPoints="1" noAdjustHandles="1" noChangeArrowheads="1" noChangeShapeType="1" noTextEdit="1"/>
              </p:cNvSpPr>
              <p:nvPr/>
            </p:nvSpPr>
            <p:spPr>
              <a:xfrm>
                <a:off x="3182396" y="19207325"/>
                <a:ext cx="6490238" cy="714747"/>
              </a:xfrm>
              <a:prstGeom prst="rect">
                <a:avLst/>
              </a:prstGeom>
              <a:blipFill>
                <a:blip r:embed="rId38"/>
                <a:stretch>
                  <a:fillRect t="-3509" b="-526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45AE823-6878-407C-80F2-9ED12744224D}"/>
              </a:ext>
            </a:extLst>
          </p:cNvPr>
          <p:cNvCxnSpPr>
            <a:cxnSpLocks/>
          </p:cNvCxnSpPr>
          <p:nvPr/>
        </p:nvCxnSpPr>
        <p:spPr bwMode="auto">
          <a:xfrm flipV="1">
            <a:off x="-9563656" y="20132530"/>
            <a:ext cx="2105368" cy="233151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164" name="Straight Arrow Connector 163">
            <a:extLst>
              <a:ext uri="{FF2B5EF4-FFF2-40B4-BE49-F238E27FC236}">
                <a16:creationId xmlns:a16="http://schemas.microsoft.com/office/drawing/2014/main" id="{9D0D7270-71F4-4A79-BE47-644B7AE5D5CB}"/>
              </a:ext>
            </a:extLst>
          </p:cNvPr>
          <p:cNvCxnSpPr>
            <a:cxnSpLocks/>
          </p:cNvCxnSpPr>
          <p:nvPr/>
        </p:nvCxnSpPr>
        <p:spPr bwMode="auto">
          <a:xfrm flipV="1">
            <a:off x="-2373794" y="20609323"/>
            <a:ext cx="1684258" cy="1854725"/>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arrow" w="med" len="med"/>
          </a:ln>
          <a:effectLst/>
        </p:spPr>
      </p:cxnSp>
      <p:cxnSp>
        <p:nvCxnSpPr>
          <p:cNvPr id="23" name="Straight Connector 22">
            <a:extLst>
              <a:ext uri="{FF2B5EF4-FFF2-40B4-BE49-F238E27FC236}">
                <a16:creationId xmlns:a16="http://schemas.microsoft.com/office/drawing/2014/main" id="{556181FD-E350-4F83-B087-79E7A23058BB}"/>
              </a:ext>
            </a:extLst>
          </p:cNvPr>
          <p:cNvCxnSpPr/>
          <p:nvPr/>
        </p:nvCxnSpPr>
        <p:spPr bwMode="auto">
          <a:xfrm flipH="1">
            <a:off x="-9906560" y="22464048"/>
            <a:ext cx="7532766" cy="0"/>
          </a:xfrm>
          <a:prstGeom prst="line">
            <a:avLst/>
          </a:prstGeom>
          <a:solidFill>
            <a:schemeClr val="accent1"/>
          </a:solidFill>
          <a:ln w="38100" cap="flat" cmpd="sng" algn="ctr">
            <a:solidFill>
              <a:schemeClr val="tx1">
                <a:lumMod val="75000"/>
                <a:lumOff val="25000"/>
              </a:schemeClr>
            </a:solidFill>
            <a:prstDash val="solid"/>
            <a:round/>
            <a:headEnd type="none" w="med" len="med"/>
            <a:tailEnd type="none" w="med" len="med"/>
          </a:ln>
          <a:effectLst/>
        </p:spPr>
      </p:cxnSp>
      <p:sp>
        <p:nvSpPr>
          <p:cNvPr id="14336" name="TextBox 14335">
            <a:extLst>
              <a:ext uri="{FF2B5EF4-FFF2-40B4-BE49-F238E27FC236}">
                <a16:creationId xmlns:a16="http://schemas.microsoft.com/office/drawing/2014/main" id="{5BA9DFF5-BBF8-4839-A8C0-21FC413C5A16}"/>
              </a:ext>
            </a:extLst>
          </p:cNvPr>
          <p:cNvSpPr txBox="1"/>
          <p:nvPr/>
        </p:nvSpPr>
        <p:spPr>
          <a:xfrm>
            <a:off x="-11442109" y="22220761"/>
            <a:ext cx="1535549" cy="461665"/>
          </a:xfrm>
          <a:prstGeom prst="rect">
            <a:avLst/>
          </a:prstGeom>
          <a:noFill/>
        </p:spPr>
        <p:txBody>
          <a:bodyPr wrap="non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Reference</a:t>
            </a:r>
          </a:p>
        </p:txBody>
      </p:sp>
      <p:sp>
        <p:nvSpPr>
          <p:cNvPr id="14337" name="TextBox 14336">
            <a:extLst>
              <a:ext uri="{FF2B5EF4-FFF2-40B4-BE49-F238E27FC236}">
                <a16:creationId xmlns:a16="http://schemas.microsoft.com/office/drawing/2014/main" id="{677C01A4-CFCB-4386-9894-808AE47231DB}"/>
              </a:ext>
            </a:extLst>
          </p:cNvPr>
          <p:cNvSpPr txBox="1"/>
          <p:nvPr/>
        </p:nvSpPr>
        <p:spPr>
          <a:xfrm>
            <a:off x="13332320" y="43295684"/>
            <a:ext cx="6279210"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Real-time and interactive:</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Navigation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Multi-resolution</a:t>
            </a:r>
          </a:p>
          <a:p>
            <a:pPr marL="457200" indent="-4572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ACS thresholding</a:t>
            </a:r>
          </a:p>
        </p:txBody>
      </p:sp>
      <p:sp>
        <p:nvSpPr>
          <p:cNvPr id="14339" name="TextBox 14338">
            <a:extLst>
              <a:ext uri="{FF2B5EF4-FFF2-40B4-BE49-F238E27FC236}">
                <a16:creationId xmlns:a16="http://schemas.microsoft.com/office/drawing/2014/main" id="{C12F591C-2FFF-40DE-84B3-5E9E7419D360}"/>
              </a:ext>
            </a:extLst>
          </p:cNvPr>
          <p:cNvSpPr txBox="1"/>
          <p:nvPr/>
        </p:nvSpPr>
        <p:spPr>
          <a:xfrm>
            <a:off x="13665432" y="22569287"/>
            <a:ext cx="15222437"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White matter multi-resolution [3] technique progressively merges fibers together in generalized cylinders.</a:t>
            </a:r>
          </a:p>
        </p:txBody>
      </p:sp>
      <p:sp>
        <p:nvSpPr>
          <p:cNvPr id="167" name="TextBox 166">
            <a:extLst>
              <a:ext uri="{FF2B5EF4-FFF2-40B4-BE49-F238E27FC236}">
                <a16:creationId xmlns:a16="http://schemas.microsoft.com/office/drawing/2014/main" id="{B6270791-73D2-4922-9297-F77CC51ACB95}"/>
              </a:ext>
            </a:extLst>
          </p:cNvPr>
          <p:cNvSpPr txBox="1"/>
          <p:nvPr/>
        </p:nvSpPr>
        <p:spPr>
          <a:xfrm>
            <a:off x="13665432" y="26795100"/>
            <a:ext cx="15318598"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Fibers are selected using an extension of the Weighted Currents [4] similarity, containing an ACS term.</a:t>
            </a:r>
          </a:p>
        </p:txBody>
      </p:sp>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73A706B1-74B4-4799-B892-1E95FC423449}"/>
                  </a:ext>
                </a:extLst>
              </p:cNvPr>
              <p:cNvSpPr txBox="1"/>
              <p:nvPr/>
            </p:nvSpPr>
            <p:spPr>
              <a:xfrm>
                <a:off x="13665431" y="30443018"/>
                <a:ext cx="8965482" cy="369332"/>
              </a:xfrm>
              <a:prstGeom prst="rect">
                <a:avLst/>
              </a:prstGeom>
              <a:noFill/>
            </p:spPr>
            <p:txBody>
              <a:bodyPr wrap="square" rtlCol="0">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with</a:t>
                </a:r>
                <a:r>
                  <a:rPr lang="en-US" sz="1800" dirty="0">
                    <a:latin typeface="Cambria Math" panose="02040503050406030204" pitchFamily="18" charset="0"/>
                    <a:ea typeface="Cambria Math" panose="02040503050406030204" pitchFamily="18" charset="0"/>
                    <a:cs typeface="Tahoma" panose="020B0604030504040204" pitchFamily="34" charset="0"/>
                  </a:rPr>
                  <a:t>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1800" b="0" i="1" smtClean="0">
                            <a:latin typeface="Cambria Math" panose="02040503050406030204" pitchFamily="18" charset="0"/>
                            <a:ea typeface="Cambria Math" panose="02040503050406030204" pitchFamily="18" charset="0"/>
                            <a:cs typeface="Tahoma" panose="020B0604030504040204" pitchFamily="34" charset="0"/>
                          </a:rPr>
                          <m:t>𝐾</m:t>
                        </m:r>
                      </m:e>
                      <m:sub>
                        <m:r>
                          <a:rPr lang="en-US" sz="1800" b="0" i="1" smtClean="0">
                            <a:latin typeface="Cambria Math" panose="02040503050406030204" pitchFamily="18" charset="0"/>
                            <a:ea typeface="Cambria Math" panose="02040503050406030204" pitchFamily="18" charset="0"/>
                            <a:cs typeface="Tahoma" panose="020B0604030504040204" pitchFamily="34" charset="0"/>
                          </a:rPr>
                          <m:t>𝑐</m:t>
                        </m:r>
                      </m:sub>
                    </m:sSub>
                    <m:d>
                      <m:dPr>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d>
                          <m:dPr>
                            <m:begChr m:val="|"/>
                            <m:endChr m:val="|"/>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1800" b="0" i="1" smtClean="0">
                                <a:latin typeface="Cambria Math" panose="02040503050406030204" pitchFamily="18" charset="0"/>
                                <a:ea typeface="Cambria Math" panose="02040503050406030204" pitchFamily="18" charset="0"/>
                                <a:cs typeface="Tahoma" panose="020B0604030504040204" pitchFamily="34" charset="0"/>
                              </a:rPr>
                              <m:t>𝐴</m:t>
                            </m:r>
                            <m:r>
                              <a:rPr lang="en-US" sz="1800" b="0" i="1" smtClean="0">
                                <a:latin typeface="Cambria Math" panose="02040503050406030204" pitchFamily="18" charset="0"/>
                                <a:ea typeface="Cambria Math" panose="02040503050406030204" pitchFamily="18" charset="0"/>
                                <a:cs typeface="Tahoma" panose="020B0604030504040204" pitchFamily="34" charset="0"/>
                              </a:rPr>
                              <m:t>−</m:t>
                            </m:r>
                            <m:r>
                              <a:rPr lang="en-US" sz="1800" b="0" i="1" smtClean="0">
                                <a:latin typeface="Cambria Math" panose="02040503050406030204" pitchFamily="18" charset="0"/>
                                <a:ea typeface="Cambria Math" panose="02040503050406030204" pitchFamily="18" charset="0"/>
                                <a:cs typeface="Tahoma" panose="020B0604030504040204" pitchFamily="34" charset="0"/>
                              </a:rPr>
                              <m:t>𝐵</m:t>
                            </m:r>
                          </m:e>
                        </m:d>
                      </m:e>
                    </m:d>
                    <m:r>
                      <a:rPr lang="en-US" sz="1800" b="0" i="1" smtClean="0">
                        <a:latin typeface="Cambria Math" panose="02040503050406030204" pitchFamily="18" charset="0"/>
                        <a:ea typeface="Cambria Math" panose="02040503050406030204" pitchFamily="18" charset="0"/>
                        <a:cs typeface="Tahoma" panose="020B0604030504040204" pitchFamily="34" charset="0"/>
                      </a:rPr>
                      <m:t>=1−</m:t>
                    </m:r>
                    <m:d>
                      <m:dPr>
                        <m:begChr m:val="|"/>
                        <m:endChr m:val="|"/>
                        <m:ctrlPr>
                          <a:rPr lang="en-US" sz="1800" b="0" i="1" smtClean="0">
                            <a:latin typeface="Cambria Math" panose="02040503050406030204" pitchFamily="18" charset="0"/>
                            <a:ea typeface="Cambria Math" panose="02040503050406030204" pitchFamily="18" charset="0"/>
                            <a:cs typeface="Tahoma" panose="020B0604030504040204" pitchFamily="34" charset="0"/>
                          </a:rPr>
                        </m:ctrlPr>
                      </m:dPr>
                      <m:e>
                        <m:r>
                          <a:rPr lang="en-US" sz="1800" b="0" i="1" smtClean="0">
                            <a:latin typeface="Cambria Math" panose="02040503050406030204" pitchFamily="18" charset="0"/>
                            <a:ea typeface="Cambria Math" panose="02040503050406030204" pitchFamily="18" charset="0"/>
                            <a:cs typeface="Tahoma" panose="020B0604030504040204" pitchFamily="34" charset="0"/>
                          </a:rPr>
                          <m:t>𝐴</m:t>
                        </m:r>
                        <m:r>
                          <a:rPr lang="en-US" sz="1800" b="0" i="1" smtClean="0">
                            <a:latin typeface="Cambria Math" panose="02040503050406030204" pitchFamily="18" charset="0"/>
                            <a:ea typeface="Cambria Math" panose="02040503050406030204" pitchFamily="18" charset="0"/>
                            <a:cs typeface="Tahoma" panose="020B0604030504040204" pitchFamily="34" charset="0"/>
                          </a:rPr>
                          <m:t>−</m:t>
                        </m:r>
                        <m:r>
                          <a:rPr lang="en-US" sz="1800" b="0" i="1" smtClean="0">
                            <a:latin typeface="Cambria Math" panose="02040503050406030204" pitchFamily="18" charset="0"/>
                            <a:ea typeface="Cambria Math" panose="02040503050406030204" pitchFamily="18" charset="0"/>
                            <a:cs typeface="Tahoma" panose="020B0604030504040204" pitchFamily="34" charset="0"/>
                          </a:rPr>
                          <m:t>𝐵</m:t>
                        </m:r>
                      </m:e>
                    </m:d>
                  </m:oMath>
                </a14:m>
                <a:r>
                  <a:rPr lang="en-US" sz="1800" dirty="0">
                    <a:latin typeface="Cambria Math" panose="02040503050406030204" pitchFamily="18" charset="0"/>
                    <a:ea typeface="Cambria Math" panose="02040503050406030204" pitchFamily="18"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and</a:t>
                </a:r>
                <a:r>
                  <a:rPr lang="en-US" sz="1800" dirty="0">
                    <a:latin typeface="Cambria Math" panose="02040503050406030204" pitchFamily="18" charset="0"/>
                    <a:ea typeface="Cambria Math" panose="02040503050406030204" pitchFamily="18" charset="0"/>
                    <a:cs typeface="Tahoma" panose="020B0604030504040204" pitchFamily="34" charset="0"/>
                  </a:rPr>
                  <a:t> </a:t>
                </a:r>
                <a:r>
                  <a:rPr lang="en-US" sz="1800" i="1" dirty="0">
                    <a:latin typeface="Cambria Math" panose="02040503050406030204" pitchFamily="18" charset="0"/>
                    <a:ea typeface="Cambria Math" panose="02040503050406030204" pitchFamily="18" charset="0"/>
                    <a:cs typeface="Tahoma" panose="020B0604030504040204" pitchFamily="34" charset="0"/>
                  </a:rPr>
                  <a:t>K</a:t>
                </a:r>
                <a:r>
                  <a:rPr lang="en-US" sz="1800" i="1" baseline="-25000" dirty="0">
                    <a:latin typeface="Cambria Math" panose="02040503050406030204" pitchFamily="18" charset="0"/>
                    <a:ea typeface="Cambria Math" panose="02040503050406030204" pitchFamily="18" charset="0"/>
                    <a:cs typeface="Tahoma" panose="020B0604030504040204" pitchFamily="34" charset="0"/>
                  </a:rPr>
                  <a:t>a</a:t>
                </a:r>
                <a:r>
                  <a:rPr lang="en-US" sz="1800" i="1" dirty="0">
                    <a:latin typeface="Cambria Math" panose="02040503050406030204" pitchFamily="18" charset="0"/>
                    <a:ea typeface="Cambria Math" panose="02040503050406030204" pitchFamily="18" charset="0"/>
                    <a:cs typeface="Tahoma" panose="020B0604030504040204" pitchFamily="34" charset="0"/>
                  </a:rPr>
                  <a:t> </a:t>
                </a:r>
                <a:r>
                  <a:rPr lang="en-US" sz="1800" i="1" dirty="0" err="1">
                    <a:latin typeface="Cambria Math" panose="02040503050406030204" pitchFamily="18" charset="0"/>
                    <a:ea typeface="Cambria Math" panose="02040503050406030204" pitchFamily="18" charset="0"/>
                    <a:cs typeface="Tahoma" panose="020B0604030504040204" pitchFamily="34" charset="0"/>
                  </a:rPr>
                  <a:t>K</a:t>
                </a:r>
                <a:r>
                  <a:rPr lang="en-US" sz="1800" i="1" baseline="-25000" dirty="0" err="1">
                    <a:latin typeface="Cambria Math" panose="02040503050406030204" pitchFamily="18" charset="0"/>
                    <a:ea typeface="Cambria Math" panose="02040503050406030204" pitchFamily="18" charset="0"/>
                    <a:cs typeface="Tahoma" panose="020B0604030504040204" pitchFamily="34" charset="0"/>
                  </a:rPr>
                  <a:t>b</a:t>
                </a:r>
                <a:r>
                  <a:rPr lang="en-US" sz="1800" i="1" dirty="0">
                    <a:latin typeface="Cambria Math" panose="02040503050406030204" pitchFamily="18" charset="0"/>
                    <a:ea typeface="Cambria Math" panose="02040503050406030204" pitchFamily="18" charset="0"/>
                    <a:cs typeface="Tahoma" panose="020B0604030504040204" pitchFamily="34" charset="0"/>
                  </a:rPr>
                  <a:t> K</a:t>
                </a:r>
                <a:r>
                  <a:rPr lang="en-US" sz="1800" i="1" baseline="-25000" dirty="0">
                    <a:latin typeface="Cambria Math" panose="02040503050406030204" pitchFamily="18" charset="0"/>
                    <a:ea typeface="Cambria Math" panose="02040503050406030204" pitchFamily="18" charset="0"/>
                    <a:cs typeface="Tahoma" panose="020B0604030504040204" pitchFamily="34" charset="0"/>
                  </a:rPr>
                  <a:t>g</a:t>
                </a:r>
                <a:r>
                  <a:rPr lang="en-US" sz="1800" i="1" dirty="0">
                    <a:latin typeface="Cambria Math" panose="02040503050406030204" pitchFamily="18" charset="0"/>
                    <a:ea typeface="Cambria Math" panose="02040503050406030204" pitchFamily="18"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being Gaussian kernels.</a:t>
                </a:r>
              </a:p>
            </p:txBody>
          </p:sp>
        </mc:Choice>
        <mc:Fallback>
          <p:sp>
            <p:nvSpPr>
              <p:cNvPr id="169" name="TextBox 168">
                <a:extLst>
                  <a:ext uri="{FF2B5EF4-FFF2-40B4-BE49-F238E27FC236}">
                    <a16:creationId xmlns:a16="http://schemas.microsoft.com/office/drawing/2014/main" id="{73A706B1-74B4-4799-B892-1E95FC423449}"/>
                  </a:ext>
                </a:extLst>
              </p:cNvPr>
              <p:cNvSpPr txBox="1">
                <a:spLocks noRot="1" noChangeAspect="1" noMove="1" noResize="1" noEditPoints="1" noAdjustHandles="1" noChangeArrowheads="1" noChangeShapeType="1" noTextEdit="1"/>
              </p:cNvSpPr>
              <p:nvPr/>
            </p:nvSpPr>
            <p:spPr>
              <a:xfrm>
                <a:off x="13665431" y="30443018"/>
                <a:ext cx="8965482" cy="369332"/>
              </a:xfrm>
              <a:prstGeom prst="rect">
                <a:avLst/>
              </a:prstGeom>
              <a:blipFill>
                <a:blip r:embed="rId39"/>
                <a:stretch>
                  <a:fillRect l="-566" t="-10000" b="-26667"/>
                </a:stretch>
              </a:blipFill>
            </p:spPr>
            <p:txBody>
              <a:bodyPr/>
              <a:lstStyle/>
              <a:p>
                <a:r>
                  <a:rPr lang="en-US">
                    <a:noFill/>
                  </a:rPr>
                  <a:t> </a:t>
                </a:r>
              </a:p>
            </p:txBody>
          </p:sp>
        </mc:Fallback>
      </mc:AlternateContent>
      <p:sp>
        <p:nvSpPr>
          <p:cNvPr id="171" name="Rectangle 170">
            <a:extLst>
              <a:ext uri="{FF2B5EF4-FFF2-40B4-BE49-F238E27FC236}">
                <a16:creationId xmlns:a16="http://schemas.microsoft.com/office/drawing/2014/main" id="{D8ECE82D-56CF-3C4C-BF80-BDCC09A5BFE4}"/>
              </a:ext>
            </a:extLst>
          </p:cNvPr>
          <p:cNvSpPr/>
          <p:nvPr/>
        </p:nvSpPr>
        <p:spPr bwMode="auto">
          <a:xfrm>
            <a:off x="35163851" y="35537016"/>
            <a:ext cx="2314894" cy="661480"/>
          </a:xfrm>
          <a:prstGeom prst="rect">
            <a:avLst/>
          </a:prstGeom>
          <a:solidFill>
            <a:srgbClr val="526FF5">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2" name="Rectangle 171">
            <a:extLst>
              <a:ext uri="{FF2B5EF4-FFF2-40B4-BE49-F238E27FC236}">
                <a16:creationId xmlns:a16="http://schemas.microsoft.com/office/drawing/2014/main" id="{E58C5B94-E441-0047-B107-B5BDB308C0AD}"/>
              </a:ext>
            </a:extLst>
          </p:cNvPr>
          <p:cNvSpPr/>
          <p:nvPr/>
        </p:nvSpPr>
        <p:spPr bwMode="auto">
          <a:xfrm>
            <a:off x="37478745" y="35537016"/>
            <a:ext cx="2362048" cy="661480"/>
          </a:xfrm>
          <a:prstGeom prst="rect">
            <a:avLst/>
          </a:prstGeom>
          <a:solidFill>
            <a:srgbClr val="C00000">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4" name="Rectangle 173">
            <a:extLst>
              <a:ext uri="{FF2B5EF4-FFF2-40B4-BE49-F238E27FC236}">
                <a16:creationId xmlns:a16="http://schemas.microsoft.com/office/drawing/2014/main" id="{B3DC8481-F3CE-DF47-8C37-33890E687E25}"/>
              </a:ext>
            </a:extLst>
          </p:cNvPr>
          <p:cNvSpPr/>
          <p:nvPr/>
        </p:nvSpPr>
        <p:spPr bwMode="auto">
          <a:xfrm>
            <a:off x="39851337" y="35297538"/>
            <a:ext cx="5473412" cy="1237795"/>
          </a:xfrm>
          <a:prstGeom prst="rect">
            <a:avLst/>
          </a:prstGeom>
          <a:solidFill>
            <a:srgbClr val="7CC377">
              <a:alpha val="25000"/>
            </a:srgb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92D050"/>
              </a:solidFill>
              <a:effectLst/>
              <a:latin typeface="Arial" charset="0"/>
              <a:ea typeface="ヒラギノ角ゴ Pro W3" charset="-128"/>
              <a:cs typeface="ヒラギノ角ゴ Pro W3" charset="-128"/>
            </a:endParaRPr>
          </a:p>
        </p:txBody>
      </p:sp>
      <p:grpSp>
        <p:nvGrpSpPr>
          <p:cNvPr id="7" name="Group 6">
            <a:extLst>
              <a:ext uri="{FF2B5EF4-FFF2-40B4-BE49-F238E27FC236}">
                <a16:creationId xmlns:a16="http://schemas.microsoft.com/office/drawing/2014/main" id="{AAADEE12-9BDA-4A4C-82D8-68BBA98C5BF5}"/>
              </a:ext>
            </a:extLst>
          </p:cNvPr>
          <p:cNvGrpSpPr/>
          <p:nvPr/>
        </p:nvGrpSpPr>
        <p:grpSpPr>
          <a:xfrm>
            <a:off x="16010393" y="24454964"/>
            <a:ext cx="11364843" cy="1584678"/>
            <a:chOff x="13437892" y="27631103"/>
            <a:chExt cx="7027616" cy="3076737"/>
          </a:xfrm>
        </p:grpSpPr>
        <p:sp>
          <p:nvSpPr>
            <p:cNvPr id="17" name="Rounded Rectangle 16">
              <a:extLst>
                <a:ext uri="{FF2B5EF4-FFF2-40B4-BE49-F238E27FC236}">
                  <a16:creationId xmlns:a16="http://schemas.microsoft.com/office/drawing/2014/main" id="{0BE6A307-62DD-5B47-9888-8851A89275F2}"/>
                </a:ext>
              </a:extLst>
            </p:cNvPr>
            <p:cNvSpPr/>
            <p:nvPr/>
          </p:nvSpPr>
          <p:spPr bwMode="auto">
            <a:xfrm>
              <a:off x="13437892" y="27631103"/>
              <a:ext cx="7027616" cy="3076737"/>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5" name="TextBox 174">
              <a:extLst>
                <a:ext uri="{FF2B5EF4-FFF2-40B4-BE49-F238E27FC236}">
                  <a16:creationId xmlns:a16="http://schemas.microsoft.com/office/drawing/2014/main" id="{5523E4A2-24A8-3A43-A54F-4FCEF4943362}"/>
                </a:ext>
              </a:extLst>
            </p:cNvPr>
            <p:cNvSpPr txBox="1"/>
            <p:nvPr/>
          </p:nvSpPr>
          <p:spPr>
            <a:xfrm>
              <a:off x="13697693" y="27954609"/>
              <a:ext cx="6565412"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Real-time multi-resolution navigation</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Interactive ACS thresholding for segmentation</a:t>
              </a:r>
            </a:p>
          </p:txBody>
        </p:sp>
      </p:grpSp>
      <p:grpSp>
        <p:nvGrpSpPr>
          <p:cNvPr id="56" name="Group 55">
            <a:extLst>
              <a:ext uri="{FF2B5EF4-FFF2-40B4-BE49-F238E27FC236}">
                <a16:creationId xmlns:a16="http://schemas.microsoft.com/office/drawing/2014/main" id="{CA21037E-8F54-7444-821D-F0AF8D38093A}"/>
              </a:ext>
            </a:extLst>
          </p:cNvPr>
          <p:cNvGrpSpPr/>
          <p:nvPr/>
        </p:nvGrpSpPr>
        <p:grpSpPr>
          <a:xfrm>
            <a:off x="2216987" y="14171463"/>
            <a:ext cx="12978682" cy="4661690"/>
            <a:chOff x="3671199" y="13273951"/>
            <a:chExt cx="12978682" cy="4661690"/>
          </a:xfrm>
        </p:grpSpPr>
        <p:pic>
          <p:nvPicPr>
            <p:cNvPr id="163" name="Picture 162">
              <a:extLst>
                <a:ext uri="{FF2B5EF4-FFF2-40B4-BE49-F238E27FC236}">
                  <a16:creationId xmlns:a16="http://schemas.microsoft.com/office/drawing/2014/main" id="{DE3490A9-F5CC-9F43-A2C3-A220DD2878F9}"/>
                </a:ext>
              </a:extLst>
            </p:cNvPr>
            <p:cNvPicPr>
              <a:picLocks noChangeAspect="1"/>
            </p:cNvPicPr>
            <p:nvPr/>
          </p:nvPicPr>
          <p:blipFill>
            <a:blip r:embed="rId40"/>
            <a:stretch>
              <a:fillRect/>
            </a:stretch>
          </p:blipFill>
          <p:spPr>
            <a:xfrm>
              <a:off x="11300400" y="13273951"/>
              <a:ext cx="5349481" cy="4661690"/>
            </a:xfrm>
            <a:prstGeom prst="rect">
              <a:avLst/>
            </a:prstGeom>
          </p:spPr>
        </p:pic>
        <p:grpSp>
          <p:nvGrpSpPr>
            <p:cNvPr id="14" name="Groupe 13">
              <a:extLst>
                <a:ext uri="{FF2B5EF4-FFF2-40B4-BE49-F238E27FC236}">
                  <a16:creationId xmlns:a16="http://schemas.microsoft.com/office/drawing/2014/main" id="{0DEF63DD-271E-47E6-B200-114FB59EE6A0}"/>
                </a:ext>
              </a:extLst>
            </p:cNvPr>
            <p:cNvGrpSpPr/>
            <p:nvPr/>
          </p:nvGrpSpPr>
          <p:grpSpPr>
            <a:xfrm>
              <a:off x="3671199" y="13468787"/>
              <a:ext cx="4807248" cy="4077865"/>
              <a:chOff x="3040263" y="11507168"/>
              <a:chExt cx="4807248" cy="4077865"/>
            </a:xfrm>
          </p:grpSpPr>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41"/>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5566328" y="13444288"/>
                <a:ext cx="3877958"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7586334"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7586334"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EAC1B78-1A78-DC40-9A73-D7FCB4B93559}"/>
                    </a:ext>
                  </a:extLst>
                </p:cNvPr>
                <p:cNvSpPr/>
                <p:nvPr/>
              </p:nvSpPr>
              <p:spPr>
                <a:xfrm>
                  <a:off x="8200303" y="15102077"/>
                  <a:ext cx="82913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sz="3600" i="1" dirty="0">
                                <a:latin typeface="Cambria Math" panose="02040503050406030204" pitchFamily="18" charset="0"/>
                                <a:ea typeface="Tahoma" panose="020B0604030504040204" pitchFamily="34" charset="0"/>
                                <a:cs typeface="Tahoma" panose="020B0604030504040204" pitchFamily="34" charset="0"/>
                              </a:rPr>
                            </m:ctrlPr>
                          </m:sSubSupPr>
                          <m:e>
                            <m:r>
                              <a:rPr lang="fr-FR" sz="3600" i="1" dirty="0">
                                <a:latin typeface="Cambria Math" panose="02040503050406030204" pitchFamily="18" charset="0"/>
                                <a:ea typeface="Cambria Math" panose="02040503050406030204" pitchFamily="18" charset="0"/>
                                <a:cs typeface="Tahoma" panose="020B0604030504040204" pitchFamily="34" charset="0"/>
                              </a:rPr>
                              <m:t>𝜇</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up>
                            <m:r>
                              <a:rPr lang="fr-FR" sz="3600" i="1" dirty="0">
                                <a:latin typeface="Cambria Math" panose="02040503050406030204" pitchFamily="18" charset="0"/>
                                <a:ea typeface="Tahoma" panose="020B0604030504040204" pitchFamily="34" charset="0"/>
                                <a:cs typeface="Tahoma" panose="020B0604030504040204" pitchFamily="34" charset="0"/>
                              </a:rPr>
                              <m:t>𝑅</m:t>
                            </m:r>
                          </m:sup>
                        </m:sSubSup>
                      </m:oMath>
                    </m:oMathPara>
                  </a14:m>
                  <a:endParaRPr lang="en-US" dirty="0"/>
                </a:p>
              </p:txBody>
            </p:sp>
          </mc:Choice>
          <mc:Fallback xmlns="">
            <p:sp>
              <p:nvSpPr>
                <p:cNvPr id="21" name="Rectangle 20">
                  <a:extLst>
                    <a:ext uri="{FF2B5EF4-FFF2-40B4-BE49-F238E27FC236}">
                      <a16:creationId xmlns:a16="http://schemas.microsoft.com/office/drawing/2014/main" id="{CEAC1B78-1A78-DC40-9A73-D7FCB4B93559}"/>
                    </a:ext>
                  </a:extLst>
                </p:cNvPr>
                <p:cNvSpPr>
                  <a:spLocks noRot="1" noChangeAspect="1" noMove="1" noResize="1" noEditPoints="1" noAdjustHandles="1" noChangeArrowheads="1" noChangeShapeType="1" noTextEdit="1"/>
                </p:cNvSpPr>
                <p:nvPr/>
              </p:nvSpPr>
              <p:spPr>
                <a:xfrm>
                  <a:off x="8200303" y="15102077"/>
                  <a:ext cx="829137" cy="646331"/>
                </a:xfrm>
                <a:prstGeom prst="rect">
                  <a:avLst/>
                </a:prstGeom>
                <a:blipFill>
                  <a:blip r:embed="rId42"/>
                  <a:stretch>
                    <a:fillRect b="-11538"/>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231D89E-6615-914B-8C16-6F5150505149}"/>
                </a:ext>
              </a:extLst>
            </p:cNvPr>
            <p:cNvCxnSpPr>
              <a:cxnSpLocks/>
            </p:cNvCxnSpPr>
            <p:nvPr/>
          </p:nvCxnSpPr>
          <p:spPr bwMode="auto">
            <a:xfrm>
              <a:off x="5939380" y="15298091"/>
              <a:ext cx="163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Oval 33">
              <a:extLst>
                <a:ext uri="{FF2B5EF4-FFF2-40B4-BE49-F238E27FC236}">
                  <a16:creationId xmlns:a16="http://schemas.microsoft.com/office/drawing/2014/main" id="{728FE15A-A805-5440-AA05-2A87B3588CCC}"/>
                </a:ext>
              </a:extLst>
            </p:cNvPr>
            <p:cNvSpPr/>
            <p:nvPr/>
          </p:nvSpPr>
          <p:spPr bwMode="auto">
            <a:xfrm>
              <a:off x="6448557" y="14093699"/>
              <a:ext cx="179390" cy="17939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ABB9DD5-4065-7F4B-BB73-AD9CFD03D5D6}"/>
                    </a:ext>
                  </a:extLst>
                </p:cNvPr>
                <p:cNvSpPr/>
                <p:nvPr/>
              </p:nvSpPr>
              <p:spPr>
                <a:xfrm>
                  <a:off x="6164665" y="13604163"/>
                  <a:ext cx="56778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3600" i="1" dirty="0">
                            <a:latin typeface="Tahoma" panose="020B0604030504040204" pitchFamily="34" charset="0"/>
                            <a:ea typeface="Tahoma" panose="020B0604030504040204" pitchFamily="34" charset="0"/>
                            <a:cs typeface="Tahoma" panose="020B0604030504040204" pitchFamily="34" charset="0"/>
                          </a:rPr>
                          <m:t>P</m:t>
                        </m:r>
                      </m:oMath>
                    </m:oMathPara>
                  </a14:m>
                  <a:endParaRPr lang="en-US" dirty="0"/>
                </a:p>
              </p:txBody>
            </p:sp>
          </mc:Choice>
          <mc:Fallback xmlns="">
            <p:sp>
              <p:nvSpPr>
                <p:cNvPr id="35" name="Rectangle 34">
                  <a:extLst>
                    <a:ext uri="{FF2B5EF4-FFF2-40B4-BE49-F238E27FC236}">
                      <a16:creationId xmlns:a16="http://schemas.microsoft.com/office/drawing/2014/main" id="{3ABB9DD5-4065-7F4B-BB73-AD9CFD03D5D6}"/>
                    </a:ext>
                  </a:extLst>
                </p:cNvPr>
                <p:cNvSpPr>
                  <a:spLocks noRot="1" noChangeAspect="1" noMove="1" noResize="1" noEditPoints="1" noAdjustHandles="1" noChangeArrowheads="1" noChangeShapeType="1" noTextEdit="1"/>
                </p:cNvSpPr>
                <p:nvPr/>
              </p:nvSpPr>
              <p:spPr>
                <a:xfrm>
                  <a:off x="6164665" y="13604163"/>
                  <a:ext cx="567783" cy="646331"/>
                </a:xfrm>
                <a:prstGeom prst="rect">
                  <a:avLst/>
                </a:prstGeom>
                <a:blipFill>
                  <a:blip r:embed="rId43"/>
                  <a:stretch>
                    <a:fillRect l="-2222"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CE111121-9442-9844-8B6B-B8A15EF9B2B3}"/>
                    </a:ext>
                  </a:extLst>
                </p:cNvPr>
                <p:cNvSpPr/>
                <p:nvPr/>
              </p:nvSpPr>
              <p:spPr>
                <a:xfrm>
                  <a:off x="5248262" y="15287657"/>
                  <a:ext cx="604909" cy="6278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xmlns="">
            <p:sp>
              <p:nvSpPr>
                <p:cNvPr id="177" name="Rectangle 176">
                  <a:extLst>
                    <a:ext uri="{FF2B5EF4-FFF2-40B4-BE49-F238E27FC236}">
                      <a16:creationId xmlns:a16="http://schemas.microsoft.com/office/drawing/2014/main" id="{CE111121-9442-9844-8B6B-B8A15EF9B2B3}"/>
                    </a:ext>
                  </a:extLst>
                </p:cNvPr>
                <p:cNvSpPr>
                  <a:spLocks noRot="1" noChangeAspect="1" noMove="1" noResize="1" noEditPoints="1" noAdjustHandles="1" noChangeArrowheads="1" noChangeShapeType="1" noTextEdit="1"/>
                </p:cNvSpPr>
                <p:nvPr/>
              </p:nvSpPr>
              <p:spPr>
                <a:xfrm>
                  <a:off x="5248262" y="15287657"/>
                  <a:ext cx="604909" cy="627864"/>
                </a:xfrm>
                <a:prstGeom prst="rect">
                  <a:avLst/>
                </a:prstGeom>
                <a:blipFill>
                  <a:blip r:embed="rId4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BC5AD5E-03E2-AA4E-BD09-CB45F0930AA7}"/>
                </a:ext>
              </a:extLst>
            </p:cNvPr>
            <p:cNvCxnSpPr>
              <a:cxnSpLocks/>
            </p:cNvCxnSpPr>
            <p:nvPr/>
          </p:nvCxnSpPr>
          <p:spPr bwMode="auto">
            <a:xfrm flipV="1">
              <a:off x="5939380" y="14317859"/>
              <a:ext cx="509176" cy="848523"/>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44" name="Arc 43">
              <a:extLst>
                <a:ext uri="{FF2B5EF4-FFF2-40B4-BE49-F238E27FC236}">
                  <a16:creationId xmlns:a16="http://schemas.microsoft.com/office/drawing/2014/main" id="{058F0BA8-8177-FD48-B460-7C9060B32F54}"/>
                </a:ext>
              </a:extLst>
            </p:cNvPr>
            <p:cNvSpPr/>
            <p:nvPr/>
          </p:nvSpPr>
          <p:spPr bwMode="auto">
            <a:xfrm rot="1800000">
              <a:off x="5259844" y="14664287"/>
              <a:ext cx="1221505" cy="1221505"/>
            </a:xfrm>
            <a:prstGeom prst="arc">
              <a:avLst>
                <a:gd name="adj1" fmla="val 16200000"/>
                <a:gd name="adj2" fmla="val 1978019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4CE70DF-4250-8843-AB16-BEB853EC8A18}"/>
                    </a:ext>
                  </a:extLst>
                </p:cNvPr>
                <p:cNvSpPr/>
                <p:nvPr/>
              </p:nvSpPr>
              <p:spPr>
                <a:xfrm>
                  <a:off x="6349864" y="14507278"/>
                  <a:ext cx="6058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3600" i="1" dirty="0">
                            <a:latin typeface="Cambria Math" panose="02040503050406030204" pitchFamily="18" charset="0"/>
                            <a:ea typeface="Cambria Math" panose="02040503050406030204" pitchFamily="18" charset="0"/>
                            <a:cs typeface="Tahoma" panose="020B0604030504040204" pitchFamily="34" charset="0"/>
                          </a:rPr>
                          <m:t>𝛽</m:t>
                        </m:r>
                      </m:oMath>
                    </m:oMathPara>
                  </a14:m>
                  <a:endParaRPr lang="en-US" dirty="0"/>
                </a:p>
              </p:txBody>
            </p:sp>
          </mc:Choice>
          <mc:Fallback xmlns="">
            <p:sp>
              <p:nvSpPr>
                <p:cNvPr id="45" name="Rectangle 44">
                  <a:extLst>
                    <a:ext uri="{FF2B5EF4-FFF2-40B4-BE49-F238E27FC236}">
                      <a16:creationId xmlns:a16="http://schemas.microsoft.com/office/drawing/2014/main" id="{44CE70DF-4250-8843-AB16-BEB853EC8A18}"/>
                    </a:ext>
                  </a:extLst>
                </p:cNvPr>
                <p:cNvSpPr>
                  <a:spLocks noRot="1" noChangeAspect="1" noMove="1" noResize="1" noEditPoints="1" noAdjustHandles="1" noChangeArrowheads="1" noChangeShapeType="1" noTextEdit="1"/>
                </p:cNvSpPr>
                <p:nvPr/>
              </p:nvSpPr>
              <p:spPr>
                <a:xfrm>
                  <a:off x="6349864" y="14507278"/>
                  <a:ext cx="605807" cy="646331"/>
                </a:xfrm>
                <a:prstGeom prst="rect">
                  <a:avLst/>
                </a:prstGeom>
                <a:blipFill>
                  <a:blip r:embed="rId45"/>
                  <a:stretch>
                    <a:fillRect l="-8163" r="-6122"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49FAC8-D2BF-9A40-9AB7-03BCDEF11BBC}"/>
                    </a:ext>
                  </a:extLst>
                </p:cNvPr>
                <p:cNvSpPr txBox="1"/>
                <p:nvPr/>
              </p:nvSpPr>
              <p:spPr>
                <a:xfrm>
                  <a:off x="7061733" y="15226326"/>
                  <a:ext cx="545726" cy="750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fr-FR" sz="3600" i="1" dirty="0">
                                    <a:latin typeface="Cambria Math" panose="02040503050406030204" pitchFamily="18" charset="0"/>
                                    <a:ea typeface="Cambria Math" panose="02040503050406030204" pitchFamily="18" charset="0"/>
                                    <a:cs typeface="Tahoma" panose="020B0604030504040204" pitchFamily="34" charset="0"/>
                                  </a:rPr>
                                  <m:t>𝛼</m:t>
                                </m:r>
                              </m:sub>
                            </m:sSub>
                          </m:e>
                        </m:groupChr>
                      </m:oMath>
                    </m:oMathPara>
                  </a14:m>
                  <a:endParaRPr lang="en-US" dirty="0"/>
                </a:p>
              </p:txBody>
            </p:sp>
          </mc:Choice>
          <mc:Fallback xmlns="">
            <p:sp>
              <p:nvSpPr>
                <p:cNvPr id="50" name="TextBox 49">
                  <a:extLst>
                    <a:ext uri="{FF2B5EF4-FFF2-40B4-BE49-F238E27FC236}">
                      <a16:creationId xmlns:a16="http://schemas.microsoft.com/office/drawing/2014/main" id="{BD49FAC8-D2BF-9A40-9AB7-03BCDEF11BBC}"/>
                    </a:ext>
                  </a:extLst>
                </p:cNvPr>
                <p:cNvSpPr txBox="1">
                  <a:spLocks noRot="1" noChangeAspect="1" noMove="1" noResize="1" noEditPoints="1" noAdjustHandles="1" noChangeArrowheads="1" noChangeShapeType="1" noTextEdit="1"/>
                </p:cNvSpPr>
                <p:nvPr/>
              </p:nvSpPr>
              <p:spPr>
                <a:xfrm>
                  <a:off x="7061733" y="15226326"/>
                  <a:ext cx="545726" cy="750526"/>
                </a:xfrm>
                <a:prstGeom prst="rect">
                  <a:avLst/>
                </a:prstGeom>
                <a:blipFill>
                  <a:blip r:embed="rId46"/>
                  <a:stretch>
                    <a:fillRect l="-2273" b="-6667"/>
                  </a:stretch>
                </a:blipFill>
              </p:spPr>
              <p:txBody>
                <a:bodyPr/>
                <a:lstStyle/>
                <a:p>
                  <a:r>
                    <a:rPr lang="en-US">
                      <a:noFill/>
                    </a:rPr>
                    <a:t> </a:t>
                  </a:r>
                </a:p>
              </p:txBody>
            </p:sp>
          </mc:Fallback>
        </mc:AlternateContent>
      </p:grpSp>
      <p:sp>
        <p:nvSpPr>
          <p:cNvPr id="181" name="TextBox 180">
            <a:extLst>
              <a:ext uri="{FF2B5EF4-FFF2-40B4-BE49-F238E27FC236}">
                <a16:creationId xmlns:a16="http://schemas.microsoft.com/office/drawing/2014/main" id="{772B734D-BA27-E649-AF25-D49734802F8C}"/>
              </a:ext>
            </a:extLst>
          </p:cNvPr>
          <p:cNvSpPr txBox="1"/>
          <p:nvPr/>
        </p:nvSpPr>
        <p:spPr>
          <a:xfrm>
            <a:off x="34867798" y="13393107"/>
            <a:ext cx="11692203" cy="2308324"/>
          </a:xfrm>
          <a:prstGeom prst="rect">
            <a:avLst/>
          </a:prstGeom>
          <a:noFill/>
        </p:spPr>
        <p:txBody>
          <a:bodyPr wrap="square" rtlCol="0">
            <a:spAutoFit/>
          </a:bodyPr>
          <a:lstStyle>
            <a:defPPr>
              <a:defRPr lang="fr-FR"/>
            </a:defPPr>
            <a:lvl1pPr algn="just">
              <a:defRPr sz="3600">
                <a:latin typeface="Tahoma" panose="020B0604030504040204" pitchFamily="34" charset="0"/>
                <a:ea typeface="Tahoma" panose="020B0604030504040204" pitchFamily="34" charset="0"/>
                <a:cs typeface="Tahoma" panose="020B0604030504040204" pitchFamily="34" charset="0"/>
              </a:defRPr>
            </a:lvl1pPr>
          </a:lstStyle>
          <a:p>
            <a:r>
              <a:rPr lang="en-US" dirty="0"/>
              <a:t>All fuzzy spatial relations are combined in a grid containing value scores. An anatomical coherence score (ACS) is obtained for each fiber/cylinder integrating it on the grid.</a:t>
            </a:r>
          </a:p>
        </p:txBody>
      </p:sp>
      <p:sp>
        <p:nvSpPr>
          <p:cNvPr id="59" name="TextBox 58">
            <a:extLst>
              <a:ext uri="{FF2B5EF4-FFF2-40B4-BE49-F238E27FC236}">
                <a16:creationId xmlns:a16="http://schemas.microsoft.com/office/drawing/2014/main" id="{B3D8842A-9935-7244-9397-74DE9186B9AC}"/>
              </a:ext>
            </a:extLst>
          </p:cNvPr>
          <p:cNvSpPr txBox="1"/>
          <p:nvPr/>
        </p:nvSpPr>
        <p:spPr>
          <a:xfrm>
            <a:off x="16505758" y="9666213"/>
            <a:ext cx="12478273" cy="120032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An anatomical coherence score (ACS) [2] is obtained for each fiber/cylinder in a conjunctive way.</a:t>
            </a:r>
          </a:p>
        </p:txBody>
      </p:sp>
      <p:sp>
        <p:nvSpPr>
          <p:cNvPr id="62" name="Rectangle 61">
            <a:extLst>
              <a:ext uri="{FF2B5EF4-FFF2-40B4-BE49-F238E27FC236}">
                <a16:creationId xmlns:a16="http://schemas.microsoft.com/office/drawing/2014/main" id="{2E3354B9-E4D2-8447-A650-FAB9E4E5C7DE}"/>
              </a:ext>
            </a:extLst>
          </p:cNvPr>
          <p:cNvSpPr/>
          <p:nvPr/>
        </p:nvSpPr>
        <p:spPr>
          <a:xfrm rot="16200000">
            <a:off x="21019052" y="34712326"/>
            <a:ext cx="559769" cy="369332"/>
          </a:xfrm>
          <a:prstGeom prst="rect">
            <a:avLst/>
          </a:prstGeom>
        </p:spPr>
        <p:txBody>
          <a:bodyPr wrap="non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[5] </a:t>
            </a:r>
            <a:endParaRPr lang="en-US" sz="2000" dirty="0"/>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72B16B18-08B1-DB4A-9E71-80D37701A68C}"/>
                  </a:ext>
                </a:extLst>
              </p:cNvPr>
              <p:cNvSpPr/>
              <p:nvPr/>
            </p:nvSpPr>
            <p:spPr>
              <a:xfrm>
                <a:off x="33477867" y="8299853"/>
                <a:ext cx="2081467" cy="1164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sz="3600" i="1" dirty="0">
                              <a:latin typeface="Cambria Math" panose="02040503050406030204" pitchFamily="18" charset="0"/>
                              <a:ea typeface="Cambria Math" panose="02040503050406030204" pitchFamily="18" charset="0"/>
                              <a:cs typeface="Tahoma" panose="020B0604030504040204" pitchFamily="34" charset="0"/>
                            </a:rPr>
                          </m:ctrlPr>
                        </m:fPr>
                        <m:num>
                          <m:r>
                            <m:rPr>
                              <m:nor/>
                            </m:rPr>
                            <a:rPr lang="fr-FR" sz="3600" i="1" dirty="0">
                              <a:latin typeface="Tahoma" panose="020B0604030504040204" pitchFamily="34" charset="0"/>
                              <a:ea typeface="Tahoma" panose="020B0604030504040204" pitchFamily="34" charset="0"/>
                              <a:cs typeface="Tahoma" panose="020B0604030504040204" pitchFamily="34" charset="0"/>
                            </a:rPr>
                            <m:t>1−2</m:t>
                          </m:r>
                          <m:sSub>
                            <m:sSubPr>
                              <m:ctrlPr>
                                <a:rPr lang="el-GR" sz="3600" i="1" dirty="0">
                                  <a:latin typeface="Cambria Math" panose="02040503050406030204" pitchFamily="18" charset="0"/>
                                  <a:ea typeface="Cambria Math" panose="02040503050406030204" pitchFamily="18" charset="0"/>
                                  <a:cs typeface="Tahoma" panose="020B0604030504040204" pitchFamily="34" charset="0"/>
                                </a:rPr>
                              </m:ctrlPr>
                            </m:sSubPr>
                            <m:e>
                              <m:r>
                                <a:rPr lang="el-GR" sz="3600" i="1" dirty="0">
                                  <a:latin typeface="Cambria Math" panose="02040503050406030204" pitchFamily="18" charset="0"/>
                                  <a:ea typeface="Cambria Math" panose="02040503050406030204" pitchFamily="18" charset="0"/>
                                  <a:cs typeface="Tahoma" panose="020B0604030504040204" pitchFamily="34" charset="0"/>
                                </a:rPr>
                                <m:t>𝛽</m:t>
                              </m:r>
                            </m:e>
                            <m:sub>
                              <m:r>
                                <a:rPr lang="fr-FR" sz="3600" i="1" dirty="0">
                                  <a:latin typeface="Cambria Math" panose="02040503050406030204" pitchFamily="18" charset="0"/>
                                  <a:ea typeface="Cambria Math" panose="02040503050406030204" pitchFamily="18" charset="0"/>
                                  <a:cs typeface="Tahoma" panose="020B0604030504040204" pitchFamily="34" charset="0"/>
                                </a:rPr>
                                <m:t>𝑚𝑖𝑛</m:t>
                              </m:r>
                            </m:sub>
                          </m:sSub>
                        </m:num>
                        <m:den>
                          <m:r>
                            <a:rPr lang="el-GR" sz="3600" i="1" dirty="0">
                              <a:latin typeface="Cambria Math" panose="02040503050406030204" pitchFamily="18" charset="0"/>
                              <a:ea typeface="Cambria Math" panose="02040503050406030204" pitchFamily="18" charset="0"/>
                              <a:cs typeface="Tahoma" panose="020B0604030504040204" pitchFamily="34" charset="0"/>
                            </a:rPr>
                            <m:t>𝜋</m:t>
                          </m:r>
                        </m:den>
                      </m:f>
                    </m:oMath>
                  </m:oMathPara>
                </a14:m>
                <a:endParaRPr lang="en-US" dirty="0"/>
              </a:p>
            </p:txBody>
          </p:sp>
        </mc:Choice>
        <mc:Fallback xmlns="">
          <p:sp>
            <p:nvSpPr>
              <p:cNvPr id="63" name="Rectangle 62">
                <a:extLst>
                  <a:ext uri="{FF2B5EF4-FFF2-40B4-BE49-F238E27FC236}">
                    <a16:creationId xmlns:a16="http://schemas.microsoft.com/office/drawing/2014/main" id="{72B16B18-08B1-DB4A-9E71-80D37701A68C}"/>
                  </a:ext>
                </a:extLst>
              </p:cNvPr>
              <p:cNvSpPr>
                <a:spLocks noRot="1" noChangeAspect="1" noMove="1" noResize="1" noEditPoints="1" noAdjustHandles="1" noChangeArrowheads="1" noChangeShapeType="1" noTextEdit="1"/>
              </p:cNvSpPr>
              <p:nvPr/>
            </p:nvSpPr>
            <p:spPr>
              <a:xfrm>
                <a:off x="33477867" y="8299853"/>
                <a:ext cx="2081467" cy="1164421"/>
              </a:xfrm>
              <a:prstGeom prst="rect">
                <a:avLst/>
              </a:prstGeom>
              <a:blipFill>
                <a:blip r:embed="rId47"/>
                <a:stretch>
                  <a:fillRect b="-32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0" name="TextBox 169">
                <a:extLst>
                  <a:ext uri="{FF2B5EF4-FFF2-40B4-BE49-F238E27FC236}">
                    <a16:creationId xmlns:a16="http://schemas.microsoft.com/office/drawing/2014/main" id="{15731712-3388-4940-8958-1226BEE3C683}"/>
                  </a:ext>
                </a:extLst>
              </p:cNvPr>
              <p:cNvSpPr txBox="1"/>
              <p:nvPr/>
            </p:nvSpPr>
            <p:spPr>
              <a:xfrm>
                <a:off x="21672289" y="11645450"/>
                <a:ext cx="320010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Tahoma" panose="020B0604030504040204" pitchFamily="34" charset="0"/>
                          <a:cs typeface="Tahoma" panose="020B0604030504040204" pitchFamily="34" charset="0"/>
                        </a:rPr>
                        <m:t>𝐴</m:t>
                      </m:r>
                      <m:r>
                        <a:rPr lang="en-US" sz="3600" b="0" i="1" dirty="0" smtClean="0">
                          <a:latin typeface="Cambria Math" panose="02040503050406030204" pitchFamily="18" charset="0"/>
                          <a:ea typeface="Tahoma" panose="020B0604030504040204" pitchFamily="34" charset="0"/>
                          <a:cs typeface="Tahoma" panose="020B0604030504040204" pitchFamily="34" charset="0"/>
                        </a:rPr>
                        <m:t>𝐶𝑆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m:t>
                      </m:r>
                      <m:r>
                        <a:rPr lang="en-US" sz="3600" b="0" i="1" dirty="0" smtClean="0">
                          <a:latin typeface="Cambria Math" panose="02040503050406030204" pitchFamily="18" charset="0"/>
                          <a:ea typeface="Tahoma" panose="020B0604030504040204" pitchFamily="34" charset="0"/>
                          <a:cs typeface="Tahoma" panose="020B0604030504040204" pitchFamily="34" charset="0"/>
                        </a:rPr>
                        <m:t>𝐹𝑆</m:t>
                      </m:r>
                      <m:r>
                        <a:rPr lang="en-US" sz="3600" b="0" i="1" dirty="0" smtClean="0">
                          <a:latin typeface="Cambria Math" panose="02040503050406030204" pitchFamily="18" charset="0"/>
                          <a:ea typeface="Tahoma" panose="020B0604030504040204" pitchFamily="34" charset="0"/>
                          <a:cs typeface="Tahoma" panose="020B0604030504040204" pitchFamily="34" charset="0"/>
                        </a:rPr>
                        <m:t> ∗</m:t>
                      </m:r>
                      <m:r>
                        <a:rPr lang="en-US" sz="3600" b="0" i="1" dirty="0" smtClean="0">
                          <a:latin typeface="Cambria Math" panose="02040503050406030204" pitchFamily="18" charset="0"/>
                          <a:ea typeface="Tahoma" panose="020B0604030504040204" pitchFamily="34" charset="0"/>
                          <a:cs typeface="Tahoma" panose="020B0604030504040204" pitchFamily="34" charset="0"/>
                        </a:rPr>
                        <m:t>𝐸𝑃</m:t>
                      </m:r>
                    </m:oMath>
                  </m:oMathPara>
                </a14:m>
                <a:endParaRPr lang="fr-FR" sz="3600" dirty="0"/>
              </a:p>
            </p:txBody>
          </p:sp>
        </mc:Choice>
        <mc:Fallback>
          <p:sp>
            <p:nvSpPr>
              <p:cNvPr id="170" name="TextBox 169">
                <a:extLst>
                  <a:ext uri="{FF2B5EF4-FFF2-40B4-BE49-F238E27FC236}">
                    <a16:creationId xmlns:a16="http://schemas.microsoft.com/office/drawing/2014/main" id="{15731712-3388-4940-8958-1226BEE3C683}"/>
                  </a:ext>
                </a:extLst>
              </p:cNvPr>
              <p:cNvSpPr txBox="1">
                <a:spLocks noRot="1" noChangeAspect="1" noMove="1" noResize="1" noEditPoints="1" noAdjustHandles="1" noChangeArrowheads="1" noChangeShapeType="1" noTextEdit="1"/>
              </p:cNvSpPr>
              <p:nvPr/>
            </p:nvSpPr>
            <p:spPr>
              <a:xfrm>
                <a:off x="21672289" y="11645450"/>
                <a:ext cx="3200107" cy="553998"/>
              </a:xfrm>
              <a:prstGeom prst="rect">
                <a:avLst/>
              </a:prstGeom>
              <a:blipFill>
                <a:blip r:embed="rId48"/>
                <a:stretch>
                  <a:fillRect l="-1976" t="-4444" r="-1976" b="-3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3" name="TextBox 182">
                <a:extLst>
                  <a:ext uri="{FF2B5EF4-FFF2-40B4-BE49-F238E27FC236}">
                    <a16:creationId xmlns:a16="http://schemas.microsoft.com/office/drawing/2014/main" id="{FD7FD338-2878-2341-83AD-EB34F2BD473F}"/>
                  </a:ext>
                </a:extLst>
              </p:cNvPr>
              <p:cNvSpPr txBox="1"/>
              <p:nvPr/>
            </p:nvSpPr>
            <p:spPr>
              <a:xfrm>
                <a:off x="3769538" y="20271291"/>
                <a:ext cx="2814104" cy="612347"/>
              </a:xfrm>
              <a:prstGeom prst="rect">
                <a:avLst/>
              </a:prstGeom>
              <a:noFill/>
            </p:spPr>
            <p:txBody>
              <a:bodyPr wrap="none" lIns="0" tIns="0" rIns="0" bIns="0" rtlCol="0">
                <a:spAutoFit/>
              </a:bodyPr>
              <a:lstStyle/>
              <a:p>
                <a14:m>
                  <m:oMath xmlns:m="http://schemas.openxmlformats.org/officeDocument/2006/math">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EP</m:t>
                    </m:r>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 = </m:t>
                    </m:r>
                    <m:sSub>
                      <m:sSub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dirty="0" smtClean="0">
                            <a:latin typeface="Cambria Math" panose="02040503050406030204" pitchFamily="18" charset="0"/>
                            <a:ea typeface="Tahoma" panose="020B0604030504040204" pitchFamily="34" charset="0"/>
                            <a:cs typeface="Tahoma" panose="020B0604030504040204" pitchFamily="34" charset="0"/>
                          </a:rPr>
                          <m:t>𝑚𝑖𝑛</m:t>
                        </m:r>
                      </m:e>
                      <m:sub>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2400" b="0" i="1" dirty="0" smtClean="0">
                            <a:latin typeface="Cambria Math" panose="02040503050406030204" pitchFamily="18" charset="0"/>
                            <a:ea typeface="Cambria Math" panose="02040503050406030204" pitchFamily="18" charset="0"/>
                            <a:cs typeface="Tahoma" panose="020B0604030504040204" pitchFamily="34" charset="0"/>
                          </a:rPr>
                          <m:t>𝑅</m:t>
                        </m:r>
                      </m:sub>
                    </m:sSub>
                    <m:r>
                      <m:rPr>
                        <m:nor/>
                      </m:rPr>
                      <a:rPr lang="en-US" sz="2400" b="0" i="0" dirty="0" smtClean="0">
                        <a:latin typeface="Tahoma" panose="020B0604030504040204" pitchFamily="34" charset="0"/>
                        <a:ea typeface="Tahoma" panose="020B0604030504040204" pitchFamily="34" charset="0"/>
                        <a:cs typeface="Tahoma" panose="020B0604030504040204" pitchFamily="34" charset="0"/>
                      </a:rPr>
                      <m:t>(</m:t>
                    </m:r>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Tahoma" panose="020B0604030504040204" pitchFamily="34" charset="0"/>
                            <a:cs typeface="Tahoma" panose="020B0604030504040204" pitchFamily="34" charset="0"/>
                          </a:rPr>
                          <m:t>𝑒</m:t>
                        </m:r>
                      </m:e>
                      <m:sup>
                        <m:f>
                          <m:f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fPr>
                          <m:num>
                            <m:sSubSup>
                              <m:sSub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bSupPr>
                              <m:e>
                                <m:d>
                                  <m:dPr>
                                    <m:begChr m:val="‖"/>
                                    <m:endChr m:val="‖"/>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2400" b="0" i="1" dirty="0" smtClean="0">
                                        <a:latin typeface="Cambria Math" panose="02040503050406030204" pitchFamily="18" charset="0"/>
                                        <a:ea typeface="Tahoma" panose="020B0604030504040204" pitchFamily="34" charset="0"/>
                                        <a:cs typeface="Tahoma" panose="020B0604030504040204" pitchFamily="34" charset="0"/>
                                      </a:rPr>
                                      <m:t>𝑓</m:t>
                                    </m:r>
                                    <m:r>
                                      <a:rPr lang="en-US" sz="2400" b="0" i="1" dirty="0" smtClean="0">
                                        <a:latin typeface="Cambria Math" panose="02040503050406030204" pitchFamily="18" charset="0"/>
                                        <a:ea typeface="Tahoma" panose="020B0604030504040204" pitchFamily="34" charset="0"/>
                                        <a:cs typeface="Tahoma" panose="020B0604030504040204" pitchFamily="34" charset="0"/>
                                      </a:rPr>
                                      <m:t>−</m:t>
                                    </m:r>
                                    <m:r>
                                      <a:rPr lang="en-US" sz="2400" b="0" i="1" dirty="0" smtClean="0">
                                        <a:latin typeface="Cambria Math" panose="02040503050406030204" pitchFamily="18" charset="0"/>
                                        <a:ea typeface="Tahoma" panose="020B0604030504040204" pitchFamily="34" charset="0"/>
                                        <a:cs typeface="Tahoma" panose="020B0604030504040204" pitchFamily="34" charset="0"/>
                                      </a:rPr>
                                      <m:t>𝑟</m:t>
                                    </m:r>
                                  </m:e>
                                </m:d>
                              </m:e>
                              <m:sub>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b>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bSup>
                          </m:num>
                          <m:den>
                            <m:sSup>
                              <m:sSupPr>
                                <m:ctrlPr>
                                  <a:rPr lang="en-US" sz="24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2400" b="0" i="1" dirty="0" smtClean="0">
                                    <a:latin typeface="Cambria Math" panose="02040503050406030204" pitchFamily="18" charset="0"/>
                                    <a:ea typeface="Cambria Math" panose="02040503050406030204" pitchFamily="18" charset="0"/>
                                    <a:cs typeface="Tahoma" panose="020B0604030504040204" pitchFamily="34" charset="0"/>
                                  </a:rPr>
                                  <m:t>𝜆</m:t>
                                </m:r>
                              </m:e>
                              <m:sup>
                                <m:r>
                                  <a:rPr lang="en-US" sz="2400" b="0" i="1" dirty="0" smtClean="0">
                                    <a:latin typeface="Cambria Math" panose="02040503050406030204" pitchFamily="18" charset="0"/>
                                    <a:ea typeface="Tahoma" panose="020B0604030504040204" pitchFamily="34" charset="0"/>
                                    <a:cs typeface="Tahoma" panose="020B0604030504040204" pitchFamily="34" charset="0"/>
                                  </a:rPr>
                                  <m:t>2</m:t>
                                </m:r>
                              </m:sup>
                            </m:sSup>
                          </m:den>
                        </m:f>
                      </m:sup>
                    </m:sSup>
                  </m:oMath>
                </a14:m>
                <a:r>
                  <a:rPr lang="fr-FR" sz="2800" dirty="0"/>
                  <a:t>)</a:t>
                </a:r>
              </a:p>
            </p:txBody>
          </p:sp>
        </mc:Choice>
        <mc:Fallback>
          <p:sp>
            <p:nvSpPr>
              <p:cNvPr id="183" name="TextBox 182">
                <a:extLst>
                  <a:ext uri="{FF2B5EF4-FFF2-40B4-BE49-F238E27FC236}">
                    <a16:creationId xmlns:a16="http://schemas.microsoft.com/office/drawing/2014/main" id="{FD7FD338-2878-2341-83AD-EB34F2BD473F}"/>
                  </a:ext>
                </a:extLst>
              </p:cNvPr>
              <p:cNvSpPr txBox="1">
                <a:spLocks noRot="1" noChangeAspect="1" noMove="1" noResize="1" noEditPoints="1" noAdjustHandles="1" noChangeArrowheads="1" noChangeShapeType="1" noTextEdit="1"/>
              </p:cNvSpPr>
              <p:nvPr/>
            </p:nvSpPr>
            <p:spPr>
              <a:xfrm>
                <a:off x="3769538" y="20271291"/>
                <a:ext cx="2814104" cy="612347"/>
              </a:xfrm>
              <a:prstGeom prst="rect">
                <a:avLst/>
              </a:prstGeom>
              <a:blipFill>
                <a:blip r:embed="rId49"/>
                <a:stretch>
                  <a:fillRect l="-3604" r="-6757" b="-3541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69A511D-2FCE-BD45-8A41-5C87B4915009}"/>
              </a:ext>
            </a:extLst>
          </p:cNvPr>
          <p:cNvSpPr txBox="1"/>
          <p:nvPr/>
        </p:nvSpPr>
        <p:spPr>
          <a:xfrm>
            <a:off x="903819" y="20328001"/>
            <a:ext cx="2738250" cy="627864"/>
          </a:xfrm>
          <a:prstGeom prst="rect">
            <a:avLst/>
          </a:prstGeom>
          <a:noFill/>
        </p:spPr>
        <p:txBody>
          <a:bodyPr wrap="none" rtlCol="0">
            <a:spAutoFit/>
          </a:bodyPr>
          <a:lstStyle/>
          <a:p>
            <a:r>
              <a:rPr lang="en-US" dirty="0"/>
              <a:t>Connectivity:</a:t>
            </a:r>
          </a:p>
        </p:txBody>
      </p:sp>
      <p:sp>
        <p:nvSpPr>
          <p:cNvPr id="184" name="TextBox 183">
            <a:extLst>
              <a:ext uri="{FF2B5EF4-FFF2-40B4-BE49-F238E27FC236}">
                <a16:creationId xmlns:a16="http://schemas.microsoft.com/office/drawing/2014/main" id="{58A19698-6139-8C47-90C3-E99FC26EB51D}"/>
              </a:ext>
            </a:extLst>
          </p:cNvPr>
          <p:cNvSpPr txBox="1"/>
          <p:nvPr/>
        </p:nvSpPr>
        <p:spPr>
          <a:xfrm>
            <a:off x="878140" y="19251105"/>
            <a:ext cx="2417650" cy="627864"/>
          </a:xfrm>
          <a:prstGeom prst="rect">
            <a:avLst/>
          </a:prstGeom>
          <a:noFill/>
        </p:spPr>
        <p:txBody>
          <a:bodyPr wrap="none" rtlCol="0">
            <a:spAutoFit/>
          </a:bodyPr>
          <a:lstStyle/>
          <a:p>
            <a:r>
              <a:rPr lang="en-US" dirty="0"/>
              <a:t>Directional:</a:t>
            </a:r>
          </a:p>
        </p:txBody>
      </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6050</TotalTime>
  <Words>1124</Words>
  <Application>Microsoft Macintosh PowerPoint</Application>
  <PresentationFormat>Custom</PresentationFormat>
  <Paragraphs>99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ヒラギノ角ゴ Pro W3</vt:lpstr>
      <vt:lpstr>Arial</vt:lpstr>
      <vt:lpstr>Arial Bold</vt:lpstr>
      <vt:lpstr>Cambria Math</vt:lpstr>
      <vt:lpstr>Helvetica</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Microsoft Office User</cp:lastModifiedBy>
  <cp:revision>241</cp:revision>
  <cp:lastPrinted>2019-03-29T13:09:36Z</cp:lastPrinted>
  <dcterms:created xsi:type="dcterms:W3CDTF">2012-02-29T16:02:41Z</dcterms:created>
  <dcterms:modified xsi:type="dcterms:W3CDTF">2019-03-29T13:11:07Z</dcterms:modified>
</cp:coreProperties>
</file>